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11.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charts/chart12.xml" ContentType="application/vnd.openxmlformats-officedocument.drawingml.chart+xml"/>
  <Override PartName="/ppt/theme/themeOverride3.xml" ContentType="application/vnd.openxmlformats-officedocument.themeOverride+xml"/>
  <Override PartName="/ppt/drawings/drawing3.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sldIdLst>
    <p:sldId id="383" r:id="rId2"/>
    <p:sldId id="256" r:id="rId3"/>
    <p:sldId id="442" r:id="rId4"/>
    <p:sldId id="530" r:id="rId5"/>
    <p:sldId id="483" r:id="rId6"/>
    <p:sldId id="506" r:id="rId7"/>
    <p:sldId id="540" r:id="rId8"/>
    <p:sldId id="544" r:id="rId9"/>
    <p:sldId id="529" r:id="rId10"/>
    <p:sldId id="538" r:id="rId11"/>
    <p:sldId id="520" r:id="rId12"/>
    <p:sldId id="542" r:id="rId13"/>
    <p:sldId id="541" r:id="rId14"/>
    <p:sldId id="543" r:id="rId15"/>
    <p:sldId id="551" r:id="rId16"/>
    <p:sldId id="549" r:id="rId17"/>
    <p:sldId id="550" r:id="rId18"/>
    <p:sldId id="494" r:id="rId19"/>
    <p:sldId id="534" r:id="rId20"/>
    <p:sldId id="282" r:id="rId21"/>
    <p:sldId id="303" r:id="rId22"/>
    <p:sldId id="291" r:id="rId23"/>
    <p:sldId id="359" r:id="rId24"/>
    <p:sldId id="361" r:id="rId25"/>
    <p:sldId id="498" r:id="rId26"/>
    <p:sldId id="500" r:id="rId27"/>
    <p:sldId id="364" r:id="rId28"/>
    <p:sldId id="556" r:id="rId29"/>
    <p:sldId id="365" r:id="rId30"/>
    <p:sldId id="485" r:id="rId31"/>
    <p:sldId id="472" r:id="rId32"/>
    <p:sldId id="513" r:id="rId33"/>
    <p:sldId id="519" r:id="rId34"/>
    <p:sldId id="518" r:id="rId35"/>
    <p:sldId id="527" r:id="rId36"/>
    <p:sldId id="511" r:id="rId37"/>
    <p:sldId id="512" r:id="rId38"/>
    <p:sldId id="554" r:id="rId39"/>
    <p:sldId id="478" r:id="rId40"/>
    <p:sldId id="446" r:id="rId41"/>
    <p:sldId id="555" r:id="rId42"/>
    <p:sldId id="505"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46C1A"/>
    <a:srgbClr val="3C4DE1"/>
    <a:srgbClr val="4457FF"/>
    <a:srgbClr val="0067AC"/>
    <a:srgbClr val="708F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p:scale>
          <a:sx n="75" d="100"/>
          <a:sy n="75" d="100"/>
        </p:scale>
        <p:origin x="-2384" y="-26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944"/>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printerSettings" Target="printerSettings/printerSettings1.bin"/></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Gene:Desktop:Takle%20Files:Cardinal:Work:2013:ComEd:Data:Zone%202:Precip%20Ann%20CR21895-2012.xlsx" TargetMode="External"/></Relationships>
</file>

<file path=ppt/charts/_rels/chart10.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Macintosh%20HD:Users:Gene:Desktop:Takle%20Files:Cardinal:Work:2013:ComEd:Data:Zone%202:Precip%20Ann%20CR21895-2012.xlsx" TargetMode="External"/><Relationship Id="rId3" Type="http://schemas.openxmlformats.org/officeDocument/2006/relationships/chartUserShapes" Target="../drawings/drawing1.xml"/></Relationships>
</file>

<file path=ppt/charts/_rels/chart11.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file:///F:\TMY\EnergyPlus\Results\Future_Energy_Change.xlsx" TargetMode="External"/><Relationship Id="rId3" Type="http://schemas.openxmlformats.org/officeDocument/2006/relationships/chartUserShapes" Target="../drawings/drawing2.xml"/></Relationships>
</file>

<file path=ppt/charts/_rels/chart12.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oleObject" Target="file:///F:\TMY\EnergyPlus\Results\Future_Energy_Change.xlsx" TargetMode="External"/><Relationship Id="rId3" Type="http://schemas.openxmlformats.org/officeDocument/2006/relationships/chartUserShapes" Target="../drawings/drawing3.xm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Gene:Desktop:Takle%20Files:Cardinal:Work:2013:ComEd:Data:Zone%202:Precip%20Ann%20CR21895-2012.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Gene:Desktop:Takle%20Files:Cardinal:Work:2013:ComEd:Data:Zone%202:Precip%20Ann%20CR21895-2012.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Gene:Desktop:Takle%20Files:Cardinal:Work:2013:ComEd:Data:Zone%202:Illinois%20CR2%201895-2012.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Macintosh%20HD:Users:Gene:Desktop:Takle%20Files:Cardinal:Work:2013:ComEd:Data:Zone%202:Illinois%20CR2%201895-2012.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Macintosh%20HD:Users:Gene:Desktop:Takle%20Files:Cardinal:Work:2013:ComEd:Data:Zone%202:Precip%20Ann%20CR21895-2012.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D:\Iowa%20Climate\Precip\Statewide\StatewidePrecip.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D:\Iowa%20Climate\Precip\Statewide\StatewidePrecip.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D:\Iowa%20Climate\Tmax\DSMTmaxExtrem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0"/>
    </mc:Choice>
    <mc:Fallback>
      <c:style val="20"/>
    </mc:Fallback>
  </mc:AlternateContent>
  <c:chart>
    <c:title>
      <c:tx>
        <c:rich>
          <a:bodyPr/>
          <a:lstStyle/>
          <a:p>
            <a:pPr>
              <a:defRPr/>
            </a:pPr>
            <a:r>
              <a:rPr lang="en-US"/>
              <a:t>Illinois Climate Region 2 Annual Temperature</a:t>
            </a:r>
          </a:p>
        </c:rich>
      </c:tx>
      <c:layout/>
      <c:overlay val="0"/>
    </c:title>
    <c:autoTitleDeleted val="0"/>
    <c:plotArea>
      <c:layout>
        <c:manualLayout>
          <c:layoutTarget val="inner"/>
          <c:xMode val="edge"/>
          <c:yMode val="edge"/>
          <c:x val="0.110376312335958"/>
          <c:y val="0.106888743073782"/>
          <c:w val="0.83515146544182"/>
          <c:h val="0.828253280839895"/>
        </c:manualLayout>
      </c:layout>
      <c:scatterChart>
        <c:scatterStyle val="lineMarker"/>
        <c:varyColors val="0"/>
        <c:ser>
          <c:idx val="0"/>
          <c:order val="0"/>
          <c:trendline>
            <c:trendlineType val="linear"/>
            <c:dispRSqr val="0"/>
            <c:dispEq val="0"/>
          </c:trendline>
          <c:xVal>
            <c:numRef>
              <c:f>AnnTemp!$A$10:$A$127</c:f>
              <c:numCache>
                <c:formatCode>General</c:formatCode>
                <c:ptCount val="118"/>
                <c:pt idx="0">
                  <c:v>1895.0</c:v>
                </c:pt>
                <c:pt idx="1">
                  <c:v>1896.0</c:v>
                </c:pt>
                <c:pt idx="2">
                  <c:v>1897.0</c:v>
                </c:pt>
                <c:pt idx="3">
                  <c:v>1898.0</c:v>
                </c:pt>
                <c:pt idx="4">
                  <c:v>1899.0</c:v>
                </c:pt>
                <c:pt idx="5">
                  <c:v>1900.0</c:v>
                </c:pt>
                <c:pt idx="6">
                  <c:v>1901.0</c:v>
                </c:pt>
                <c:pt idx="7">
                  <c:v>1902.0</c:v>
                </c:pt>
                <c:pt idx="8">
                  <c:v>1903.0</c:v>
                </c:pt>
                <c:pt idx="9">
                  <c:v>1904.0</c:v>
                </c:pt>
                <c:pt idx="10">
                  <c:v>1905.0</c:v>
                </c:pt>
                <c:pt idx="11">
                  <c:v>1906.0</c:v>
                </c:pt>
                <c:pt idx="12">
                  <c:v>1907.0</c:v>
                </c:pt>
                <c:pt idx="13">
                  <c:v>1908.0</c:v>
                </c:pt>
                <c:pt idx="14">
                  <c:v>1909.0</c:v>
                </c:pt>
                <c:pt idx="15">
                  <c:v>1910.0</c:v>
                </c:pt>
                <c:pt idx="16">
                  <c:v>1911.0</c:v>
                </c:pt>
                <c:pt idx="17">
                  <c:v>1912.0</c:v>
                </c:pt>
                <c:pt idx="18">
                  <c:v>1913.0</c:v>
                </c:pt>
                <c:pt idx="19">
                  <c:v>1914.0</c:v>
                </c:pt>
                <c:pt idx="20">
                  <c:v>1915.0</c:v>
                </c:pt>
                <c:pt idx="21">
                  <c:v>1916.0</c:v>
                </c:pt>
                <c:pt idx="22">
                  <c:v>1917.0</c:v>
                </c:pt>
                <c:pt idx="23">
                  <c:v>1918.0</c:v>
                </c:pt>
                <c:pt idx="24">
                  <c:v>1919.0</c:v>
                </c:pt>
                <c:pt idx="25">
                  <c:v>1920.0</c:v>
                </c:pt>
                <c:pt idx="26">
                  <c:v>1921.0</c:v>
                </c:pt>
                <c:pt idx="27">
                  <c:v>1922.0</c:v>
                </c:pt>
                <c:pt idx="28">
                  <c:v>1923.0</c:v>
                </c:pt>
                <c:pt idx="29">
                  <c:v>1924.0</c:v>
                </c:pt>
                <c:pt idx="30">
                  <c:v>1925.0</c:v>
                </c:pt>
                <c:pt idx="31">
                  <c:v>1926.0</c:v>
                </c:pt>
                <c:pt idx="32">
                  <c:v>1927.0</c:v>
                </c:pt>
                <c:pt idx="33">
                  <c:v>1928.0</c:v>
                </c:pt>
                <c:pt idx="34">
                  <c:v>1929.0</c:v>
                </c:pt>
                <c:pt idx="35">
                  <c:v>1930.0</c:v>
                </c:pt>
                <c:pt idx="36">
                  <c:v>1931.0</c:v>
                </c:pt>
                <c:pt idx="37">
                  <c:v>1932.0</c:v>
                </c:pt>
                <c:pt idx="38">
                  <c:v>1933.0</c:v>
                </c:pt>
                <c:pt idx="39">
                  <c:v>1934.0</c:v>
                </c:pt>
                <c:pt idx="40">
                  <c:v>1935.0</c:v>
                </c:pt>
                <c:pt idx="41">
                  <c:v>1936.0</c:v>
                </c:pt>
                <c:pt idx="42">
                  <c:v>1937.0</c:v>
                </c:pt>
                <c:pt idx="43">
                  <c:v>1938.0</c:v>
                </c:pt>
                <c:pt idx="44">
                  <c:v>1939.0</c:v>
                </c:pt>
                <c:pt idx="45">
                  <c:v>1940.0</c:v>
                </c:pt>
                <c:pt idx="46">
                  <c:v>1941.0</c:v>
                </c:pt>
                <c:pt idx="47">
                  <c:v>1942.0</c:v>
                </c:pt>
                <c:pt idx="48">
                  <c:v>1943.0</c:v>
                </c:pt>
                <c:pt idx="49">
                  <c:v>1944.0</c:v>
                </c:pt>
                <c:pt idx="50">
                  <c:v>1945.0</c:v>
                </c:pt>
                <c:pt idx="51">
                  <c:v>1946.0</c:v>
                </c:pt>
                <c:pt idx="52">
                  <c:v>1947.0</c:v>
                </c:pt>
                <c:pt idx="53">
                  <c:v>1948.0</c:v>
                </c:pt>
                <c:pt idx="54">
                  <c:v>1949.0</c:v>
                </c:pt>
                <c:pt idx="55">
                  <c:v>1950.0</c:v>
                </c:pt>
                <c:pt idx="56">
                  <c:v>1951.0</c:v>
                </c:pt>
                <c:pt idx="57">
                  <c:v>1952.0</c:v>
                </c:pt>
                <c:pt idx="58">
                  <c:v>1953.0</c:v>
                </c:pt>
                <c:pt idx="59">
                  <c:v>1954.0</c:v>
                </c:pt>
                <c:pt idx="60">
                  <c:v>1955.0</c:v>
                </c:pt>
                <c:pt idx="61">
                  <c:v>1956.0</c:v>
                </c:pt>
                <c:pt idx="62">
                  <c:v>1957.0</c:v>
                </c:pt>
                <c:pt idx="63">
                  <c:v>1958.0</c:v>
                </c:pt>
                <c:pt idx="64">
                  <c:v>1959.0</c:v>
                </c:pt>
                <c:pt idx="65">
                  <c:v>1960.0</c:v>
                </c:pt>
                <c:pt idx="66">
                  <c:v>1961.0</c:v>
                </c:pt>
                <c:pt idx="67">
                  <c:v>1962.0</c:v>
                </c:pt>
                <c:pt idx="68">
                  <c:v>1963.0</c:v>
                </c:pt>
                <c:pt idx="69">
                  <c:v>1964.0</c:v>
                </c:pt>
                <c:pt idx="70">
                  <c:v>1965.0</c:v>
                </c:pt>
                <c:pt idx="71">
                  <c:v>1966.0</c:v>
                </c:pt>
                <c:pt idx="72">
                  <c:v>1967.0</c:v>
                </c:pt>
                <c:pt idx="73">
                  <c:v>1968.0</c:v>
                </c:pt>
                <c:pt idx="74">
                  <c:v>1969.0</c:v>
                </c:pt>
                <c:pt idx="75">
                  <c:v>1970.0</c:v>
                </c:pt>
                <c:pt idx="76">
                  <c:v>1971.0</c:v>
                </c:pt>
                <c:pt idx="77">
                  <c:v>1972.0</c:v>
                </c:pt>
                <c:pt idx="78">
                  <c:v>1973.0</c:v>
                </c:pt>
                <c:pt idx="79">
                  <c:v>1974.0</c:v>
                </c:pt>
                <c:pt idx="80">
                  <c:v>1975.0</c:v>
                </c:pt>
                <c:pt idx="81">
                  <c:v>1976.0</c:v>
                </c:pt>
                <c:pt idx="82">
                  <c:v>1977.0</c:v>
                </c:pt>
                <c:pt idx="83">
                  <c:v>1978.0</c:v>
                </c:pt>
                <c:pt idx="84">
                  <c:v>1979.0</c:v>
                </c:pt>
                <c:pt idx="85">
                  <c:v>1980.0</c:v>
                </c:pt>
                <c:pt idx="86">
                  <c:v>1981.0</c:v>
                </c:pt>
                <c:pt idx="87">
                  <c:v>1982.0</c:v>
                </c:pt>
                <c:pt idx="88">
                  <c:v>1983.0</c:v>
                </c:pt>
                <c:pt idx="89">
                  <c:v>1984.0</c:v>
                </c:pt>
                <c:pt idx="90">
                  <c:v>1985.0</c:v>
                </c:pt>
                <c:pt idx="91">
                  <c:v>1986.0</c:v>
                </c:pt>
                <c:pt idx="92">
                  <c:v>1987.0</c:v>
                </c:pt>
                <c:pt idx="93">
                  <c:v>1988.0</c:v>
                </c:pt>
                <c:pt idx="94">
                  <c:v>1989.0</c:v>
                </c:pt>
                <c:pt idx="95">
                  <c:v>1990.0</c:v>
                </c:pt>
                <c:pt idx="96">
                  <c:v>1991.0</c:v>
                </c:pt>
                <c:pt idx="97">
                  <c:v>1992.0</c:v>
                </c:pt>
                <c:pt idx="98">
                  <c:v>1993.0</c:v>
                </c:pt>
                <c:pt idx="99">
                  <c:v>1994.0</c:v>
                </c:pt>
                <c:pt idx="100">
                  <c:v>1995.0</c:v>
                </c:pt>
                <c:pt idx="101">
                  <c:v>1996.0</c:v>
                </c:pt>
                <c:pt idx="102">
                  <c:v>1997.0</c:v>
                </c:pt>
                <c:pt idx="103">
                  <c:v>1998.0</c:v>
                </c:pt>
                <c:pt idx="104">
                  <c:v>1999.0</c:v>
                </c:pt>
                <c:pt idx="105">
                  <c:v>2000.0</c:v>
                </c:pt>
                <c:pt idx="106">
                  <c:v>2001.0</c:v>
                </c:pt>
                <c:pt idx="107">
                  <c:v>2002.0</c:v>
                </c:pt>
                <c:pt idx="108">
                  <c:v>2003.0</c:v>
                </c:pt>
                <c:pt idx="109">
                  <c:v>2004.0</c:v>
                </c:pt>
                <c:pt idx="110">
                  <c:v>2005.0</c:v>
                </c:pt>
                <c:pt idx="111">
                  <c:v>2006.0</c:v>
                </c:pt>
                <c:pt idx="112">
                  <c:v>2007.0</c:v>
                </c:pt>
                <c:pt idx="113">
                  <c:v>2008.0</c:v>
                </c:pt>
                <c:pt idx="114">
                  <c:v>2009.0</c:v>
                </c:pt>
                <c:pt idx="115">
                  <c:v>2010.0</c:v>
                </c:pt>
                <c:pt idx="116">
                  <c:v>2011.0</c:v>
                </c:pt>
                <c:pt idx="117">
                  <c:v>2012.0</c:v>
                </c:pt>
              </c:numCache>
            </c:numRef>
          </c:xVal>
          <c:yVal>
            <c:numRef>
              <c:f>AnnTemp!$B$10:$B$127</c:f>
              <c:numCache>
                <c:formatCode>0.0</c:formatCode>
                <c:ptCount val="118"/>
                <c:pt idx="0">
                  <c:v>47.8</c:v>
                </c:pt>
                <c:pt idx="1">
                  <c:v>49.7</c:v>
                </c:pt>
                <c:pt idx="2">
                  <c:v>48.7</c:v>
                </c:pt>
                <c:pt idx="3">
                  <c:v>49.0</c:v>
                </c:pt>
                <c:pt idx="4">
                  <c:v>48.6</c:v>
                </c:pt>
                <c:pt idx="5">
                  <c:v>49.6</c:v>
                </c:pt>
                <c:pt idx="6">
                  <c:v>48.3</c:v>
                </c:pt>
                <c:pt idx="7">
                  <c:v>48.6</c:v>
                </c:pt>
                <c:pt idx="8">
                  <c:v>47.8</c:v>
                </c:pt>
                <c:pt idx="9">
                  <c:v>46.1</c:v>
                </c:pt>
                <c:pt idx="10">
                  <c:v>47.9</c:v>
                </c:pt>
                <c:pt idx="11">
                  <c:v>49.2</c:v>
                </c:pt>
                <c:pt idx="12">
                  <c:v>47.6</c:v>
                </c:pt>
                <c:pt idx="13">
                  <c:v>49.8</c:v>
                </c:pt>
                <c:pt idx="14">
                  <c:v>48.2</c:v>
                </c:pt>
                <c:pt idx="15">
                  <c:v>48.7</c:v>
                </c:pt>
                <c:pt idx="16">
                  <c:v>50.0</c:v>
                </c:pt>
                <c:pt idx="17">
                  <c:v>46.6</c:v>
                </c:pt>
                <c:pt idx="18">
                  <c:v>51.2</c:v>
                </c:pt>
                <c:pt idx="19">
                  <c:v>49.2</c:v>
                </c:pt>
                <c:pt idx="20">
                  <c:v>48.4</c:v>
                </c:pt>
                <c:pt idx="21">
                  <c:v>48.2</c:v>
                </c:pt>
                <c:pt idx="22">
                  <c:v>45.4</c:v>
                </c:pt>
                <c:pt idx="23">
                  <c:v>48.8</c:v>
                </c:pt>
                <c:pt idx="24">
                  <c:v>49.8</c:v>
                </c:pt>
                <c:pt idx="25">
                  <c:v>48.6</c:v>
                </c:pt>
                <c:pt idx="26">
                  <c:v>52.9</c:v>
                </c:pt>
                <c:pt idx="27">
                  <c:v>50.5</c:v>
                </c:pt>
                <c:pt idx="28">
                  <c:v>49.3</c:v>
                </c:pt>
                <c:pt idx="29">
                  <c:v>46.8</c:v>
                </c:pt>
                <c:pt idx="30">
                  <c:v>49.2</c:v>
                </c:pt>
                <c:pt idx="31">
                  <c:v>47.7</c:v>
                </c:pt>
                <c:pt idx="32">
                  <c:v>49.5</c:v>
                </c:pt>
                <c:pt idx="33">
                  <c:v>49.3</c:v>
                </c:pt>
                <c:pt idx="34">
                  <c:v>47.5</c:v>
                </c:pt>
                <c:pt idx="35">
                  <c:v>50.4</c:v>
                </c:pt>
                <c:pt idx="36">
                  <c:v>52.7</c:v>
                </c:pt>
                <c:pt idx="37">
                  <c:v>49.1</c:v>
                </c:pt>
                <c:pt idx="38">
                  <c:v>50.3</c:v>
                </c:pt>
                <c:pt idx="39">
                  <c:v>50.4</c:v>
                </c:pt>
                <c:pt idx="40">
                  <c:v>48.3</c:v>
                </c:pt>
                <c:pt idx="41">
                  <c:v>48.4</c:v>
                </c:pt>
                <c:pt idx="42">
                  <c:v>47.9</c:v>
                </c:pt>
                <c:pt idx="43">
                  <c:v>51.1</c:v>
                </c:pt>
                <c:pt idx="44">
                  <c:v>50.9</c:v>
                </c:pt>
                <c:pt idx="45">
                  <c:v>48.0</c:v>
                </c:pt>
                <c:pt idx="46">
                  <c:v>50.7</c:v>
                </c:pt>
                <c:pt idx="47">
                  <c:v>49.0</c:v>
                </c:pt>
                <c:pt idx="48">
                  <c:v>48.0</c:v>
                </c:pt>
                <c:pt idx="49">
                  <c:v>49.8</c:v>
                </c:pt>
                <c:pt idx="50">
                  <c:v>48.0</c:v>
                </c:pt>
                <c:pt idx="51">
                  <c:v>51.1</c:v>
                </c:pt>
                <c:pt idx="52">
                  <c:v>48.8</c:v>
                </c:pt>
                <c:pt idx="53">
                  <c:v>49.1</c:v>
                </c:pt>
                <c:pt idx="54">
                  <c:v>50.4</c:v>
                </c:pt>
                <c:pt idx="55">
                  <c:v>47.3</c:v>
                </c:pt>
                <c:pt idx="56">
                  <c:v>47.1</c:v>
                </c:pt>
                <c:pt idx="57">
                  <c:v>50.2</c:v>
                </c:pt>
                <c:pt idx="58">
                  <c:v>51.5</c:v>
                </c:pt>
                <c:pt idx="59">
                  <c:v>51.0</c:v>
                </c:pt>
                <c:pt idx="60">
                  <c:v>50.4</c:v>
                </c:pt>
                <c:pt idx="61">
                  <c:v>50.7</c:v>
                </c:pt>
                <c:pt idx="62">
                  <c:v>49.6</c:v>
                </c:pt>
                <c:pt idx="63">
                  <c:v>48.3</c:v>
                </c:pt>
                <c:pt idx="64">
                  <c:v>49.6</c:v>
                </c:pt>
                <c:pt idx="65">
                  <c:v>48.6</c:v>
                </c:pt>
                <c:pt idx="66">
                  <c:v>49.3</c:v>
                </c:pt>
                <c:pt idx="67">
                  <c:v>48.3</c:v>
                </c:pt>
                <c:pt idx="68">
                  <c:v>48.1</c:v>
                </c:pt>
                <c:pt idx="69">
                  <c:v>50.1</c:v>
                </c:pt>
                <c:pt idx="70">
                  <c:v>48.8</c:v>
                </c:pt>
                <c:pt idx="71">
                  <c:v>48.3</c:v>
                </c:pt>
                <c:pt idx="72">
                  <c:v>47.7</c:v>
                </c:pt>
                <c:pt idx="73">
                  <c:v>49.4</c:v>
                </c:pt>
                <c:pt idx="74">
                  <c:v>48.0</c:v>
                </c:pt>
                <c:pt idx="75">
                  <c:v>48.7</c:v>
                </c:pt>
                <c:pt idx="76">
                  <c:v>49.6</c:v>
                </c:pt>
                <c:pt idx="77">
                  <c:v>47.2</c:v>
                </c:pt>
                <c:pt idx="78">
                  <c:v>51.0</c:v>
                </c:pt>
                <c:pt idx="79">
                  <c:v>49.1</c:v>
                </c:pt>
                <c:pt idx="80">
                  <c:v>49.6</c:v>
                </c:pt>
                <c:pt idx="81">
                  <c:v>47.4</c:v>
                </c:pt>
                <c:pt idx="82">
                  <c:v>48.7</c:v>
                </c:pt>
                <c:pt idx="83">
                  <c:v>47.0</c:v>
                </c:pt>
                <c:pt idx="84">
                  <c:v>46.8</c:v>
                </c:pt>
                <c:pt idx="85">
                  <c:v>48.1</c:v>
                </c:pt>
                <c:pt idx="86">
                  <c:v>48.8</c:v>
                </c:pt>
                <c:pt idx="87">
                  <c:v>47.7</c:v>
                </c:pt>
                <c:pt idx="88">
                  <c:v>49.4</c:v>
                </c:pt>
                <c:pt idx="89">
                  <c:v>48.9</c:v>
                </c:pt>
                <c:pt idx="90">
                  <c:v>47.7</c:v>
                </c:pt>
                <c:pt idx="91">
                  <c:v>49.6</c:v>
                </c:pt>
                <c:pt idx="92">
                  <c:v>51.3</c:v>
                </c:pt>
                <c:pt idx="93">
                  <c:v>49.2</c:v>
                </c:pt>
                <c:pt idx="94">
                  <c:v>47.4</c:v>
                </c:pt>
                <c:pt idx="95">
                  <c:v>50.8</c:v>
                </c:pt>
                <c:pt idx="96">
                  <c:v>50.9</c:v>
                </c:pt>
                <c:pt idx="97">
                  <c:v>48.6</c:v>
                </c:pt>
                <c:pt idx="98">
                  <c:v>48.4</c:v>
                </c:pt>
                <c:pt idx="99">
                  <c:v>49.1</c:v>
                </c:pt>
                <c:pt idx="100">
                  <c:v>48.8</c:v>
                </c:pt>
                <c:pt idx="101">
                  <c:v>46.6</c:v>
                </c:pt>
                <c:pt idx="102">
                  <c:v>48.0</c:v>
                </c:pt>
                <c:pt idx="103">
                  <c:v>53.0</c:v>
                </c:pt>
                <c:pt idx="104">
                  <c:v>50.8</c:v>
                </c:pt>
                <c:pt idx="105">
                  <c:v>49.4</c:v>
                </c:pt>
                <c:pt idx="106">
                  <c:v>50.7</c:v>
                </c:pt>
                <c:pt idx="107">
                  <c:v>50.4</c:v>
                </c:pt>
                <c:pt idx="108">
                  <c:v>48.7</c:v>
                </c:pt>
                <c:pt idx="109">
                  <c:v>49.5</c:v>
                </c:pt>
                <c:pt idx="110">
                  <c:v>50.8</c:v>
                </c:pt>
                <c:pt idx="111">
                  <c:v>51.3</c:v>
                </c:pt>
                <c:pt idx="112">
                  <c:v>50.4</c:v>
                </c:pt>
                <c:pt idx="113">
                  <c:v>48.0</c:v>
                </c:pt>
                <c:pt idx="114">
                  <c:v>48.0</c:v>
                </c:pt>
                <c:pt idx="115">
                  <c:v>50.6</c:v>
                </c:pt>
                <c:pt idx="116">
                  <c:v>50.2</c:v>
                </c:pt>
                <c:pt idx="117">
                  <c:v>53.1</c:v>
                </c:pt>
              </c:numCache>
            </c:numRef>
          </c:yVal>
          <c:smooth val="0"/>
        </c:ser>
        <c:dLbls>
          <c:showLegendKey val="0"/>
          <c:showVal val="0"/>
          <c:showCatName val="0"/>
          <c:showSerName val="0"/>
          <c:showPercent val="0"/>
          <c:showBubbleSize val="0"/>
        </c:dLbls>
        <c:axId val="635269256"/>
        <c:axId val="638419928"/>
      </c:scatterChart>
      <c:valAx>
        <c:axId val="635269256"/>
        <c:scaling>
          <c:orientation val="minMax"/>
          <c:max val="2015.0"/>
          <c:min val="1890.0"/>
        </c:scaling>
        <c:delete val="0"/>
        <c:axPos val="b"/>
        <c:numFmt formatCode="General" sourceLinked="1"/>
        <c:majorTickMark val="out"/>
        <c:minorTickMark val="none"/>
        <c:tickLblPos val="nextTo"/>
        <c:txPr>
          <a:bodyPr/>
          <a:lstStyle/>
          <a:p>
            <a:pPr>
              <a:defRPr b="1"/>
            </a:pPr>
            <a:endParaRPr lang="en-US"/>
          </a:p>
        </c:txPr>
        <c:crossAx val="638419928"/>
        <c:crosses val="autoZero"/>
        <c:crossBetween val="midCat"/>
      </c:valAx>
      <c:valAx>
        <c:axId val="638419928"/>
        <c:scaling>
          <c:orientation val="minMax"/>
        </c:scaling>
        <c:delete val="0"/>
        <c:axPos val="l"/>
        <c:majorGridlines/>
        <c:title>
          <c:tx>
            <c:rich>
              <a:bodyPr rot="-5400000" vert="horz"/>
              <a:lstStyle/>
              <a:p>
                <a:pPr>
                  <a:defRPr/>
                </a:pPr>
                <a:r>
                  <a:rPr lang="en-US" dirty="0" smtClean="0"/>
                  <a:t>Temperature</a:t>
                </a:r>
                <a:r>
                  <a:rPr lang="en-US" baseline="0" dirty="0" smtClean="0"/>
                  <a:t> (</a:t>
                </a:r>
                <a:r>
                  <a:rPr lang="en-US" baseline="30000" dirty="0" err="1" smtClean="0"/>
                  <a:t>o</a:t>
                </a:r>
                <a:r>
                  <a:rPr lang="en-US" baseline="0" dirty="0" err="1" smtClean="0"/>
                  <a:t>F</a:t>
                </a:r>
                <a:r>
                  <a:rPr lang="en-US" baseline="0" dirty="0" smtClean="0"/>
                  <a:t>)</a:t>
                </a:r>
                <a:endParaRPr lang="en-US" dirty="0"/>
              </a:p>
            </c:rich>
          </c:tx>
          <c:layout/>
          <c:overlay val="0"/>
        </c:title>
        <c:numFmt formatCode="0.0" sourceLinked="1"/>
        <c:majorTickMark val="out"/>
        <c:minorTickMark val="none"/>
        <c:tickLblPos val="nextTo"/>
        <c:txPr>
          <a:bodyPr/>
          <a:lstStyle/>
          <a:p>
            <a:pPr>
              <a:defRPr b="1"/>
            </a:pPr>
            <a:endParaRPr lang="en-US"/>
          </a:p>
        </c:txPr>
        <c:crossAx val="635269256"/>
        <c:crosses val="autoZero"/>
        <c:crossBetween val="midCat"/>
      </c:valAx>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a:pPr>
            <a:r>
              <a:rPr lang="en-US" dirty="0" smtClean="0"/>
              <a:t>Illinois</a:t>
            </a:r>
            <a:r>
              <a:rPr lang="en-US" baseline="0" dirty="0" smtClean="0"/>
              <a:t> Climate Region 2 Annual Precipitation </a:t>
            </a:r>
            <a:endParaRPr lang="en-US" dirty="0"/>
          </a:p>
        </c:rich>
      </c:tx>
      <c:layout/>
      <c:overlay val="0"/>
    </c:title>
    <c:autoTitleDeleted val="0"/>
    <c:plotArea>
      <c:layout/>
      <c:scatterChart>
        <c:scatterStyle val="lineMarker"/>
        <c:varyColors val="0"/>
        <c:ser>
          <c:idx val="0"/>
          <c:order val="0"/>
          <c:spPr>
            <a:ln>
              <a:solidFill>
                <a:srgbClr val="31942D"/>
              </a:solidFill>
            </a:ln>
          </c:spPr>
          <c:marker>
            <c:spPr>
              <a:solidFill>
                <a:srgbClr val="31942D"/>
              </a:solidFill>
              <a:ln>
                <a:solidFill>
                  <a:srgbClr val="31942D"/>
                </a:solidFill>
              </a:ln>
            </c:spPr>
          </c:marker>
          <c:trendline>
            <c:trendlineType val="linear"/>
            <c:dispRSqr val="0"/>
            <c:dispEq val="0"/>
          </c:trendline>
          <c:xVal>
            <c:numRef>
              <c:f>AnnPrecip!$A$87:$A$128</c:f>
              <c:numCache>
                <c:formatCode>General</c:formatCode>
                <c:ptCount val="42"/>
                <c:pt idx="0">
                  <c:v>1971.0</c:v>
                </c:pt>
                <c:pt idx="1">
                  <c:v>1972.0</c:v>
                </c:pt>
                <c:pt idx="2">
                  <c:v>1973.0</c:v>
                </c:pt>
                <c:pt idx="3">
                  <c:v>1974.0</c:v>
                </c:pt>
                <c:pt idx="4">
                  <c:v>1975.0</c:v>
                </c:pt>
                <c:pt idx="5">
                  <c:v>1976.0</c:v>
                </c:pt>
                <c:pt idx="6">
                  <c:v>1977.0</c:v>
                </c:pt>
                <c:pt idx="7">
                  <c:v>1978.0</c:v>
                </c:pt>
                <c:pt idx="8">
                  <c:v>1979.0</c:v>
                </c:pt>
                <c:pt idx="9">
                  <c:v>1980.0</c:v>
                </c:pt>
                <c:pt idx="10">
                  <c:v>1981.0</c:v>
                </c:pt>
                <c:pt idx="11">
                  <c:v>1982.0</c:v>
                </c:pt>
                <c:pt idx="12">
                  <c:v>1983.0</c:v>
                </c:pt>
                <c:pt idx="13">
                  <c:v>1984.0</c:v>
                </c:pt>
                <c:pt idx="14">
                  <c:v>1985.0</c:v>
                </c:pt>
                <c:pt idx="15">
                  <c:v>1986.0</c:v>
                </c:pt>
                <c:pt idx="16">
                  <c:v>1987.0</c:v>
                </c:pt>
                <c:pt idx="17">
                  <c:v>1988.0</c:v>
                </c:pt>
                <c:pt idx="18">
                  <c:v>1989.0</c:v>
                </c:pt>
                <c:pt idx="19">
                  <c:v>1990.0</c:v>
                </c:pt>
                <c:pt idx="20">
                  <c:v>1991.0</c:v>
                </c:pt>
                <c:pt idx="21">
                  <c:v>1992.0</c:v>
                </c:pt>
                <c:pt idx="22">
                  <c:v>1993.0</c:v>
                </c:pt>
                <c:pt idx="23">
                  <c:v>1994.0</c:v>
                </c:pt>
                <c:pt idx="24">
                  <c:v>1995.0</c:v>
                </c:pt>
                <c:pt idx="25">
                  <c:v>1996.0</c:v>
                </c:pt>
                <c:pt idx="26">
                  <c:v>1997.0</c:v>
                </c:pt>
                <c:pt idx="27">
                  <c:v>1998.0</c:v>
                </c:pt>
                <c:pt idx="28">
                  <c:v>1999.0</c:v>
                </c:pt>
                <c:pt idx="29">
                  <c:v>2000.0</c:v>
                </c:pt>
                <c:pt idx="30">
                  <c:v>2001.0</c:v>
                </c:pt>
                <c:pt idx="31">
                  <c:v>2002.0</c:v>
                </c:pt>
                <c:pt idx="32">
                  <c:v>2003.0</c:v>
                </c:pt>
                <c:pt idx="33">
                  <c:v>2004.0</c:v>
                </c:pt>
                <c:pt idx="34">
                  <c:v>2005.0</c:v>
                </c:pt>
                <c:pt idx="35">
                  <c:v>2006.0</c:v>
                </c:pt>
                <c:pt idx="36">
                  <c:v>2007.0</c:v>
                </c:pt>
                <c:pt idx="37">
                  <c:v>2008.0</c:v>
                </c:pt>
                <c:pt idx="38">
                  <c:v>2009.0</c:v>
                </c:pt>
                <c:pt idx="39">
                  <c:v>2010.0</c:v>
                </c:pt>
                <c:pt idx="40">
                  <c:v>2011.0</c:v>
                </c:pt>
                <c:pt idx="41">
                  <c:v>2012.0</c:v>
                </c:pt>
              </c:numCache>
            </c:numRef>
          </c:xVal>
          <c:yVal>
            <c:numRef>
              <c:f>AnnPrecip!$B$87:$B$128</c:f>
              <c:numCache>
                <c:formatCode>0.0</c:formatCode>
                <c:ptCount val="42"/>
                <c:pt idx="0">
                  <c:v>28.07</c:v>
                </c:pt>
                <c:pt idx="1">
                  <c:v>46.32</c:v>
                </c:pt>
                <c:pt idx="2">
                  <c:v>39.56</c:v>
                </c:pt>
                <c:pt idx="3">
                  <c:v>38.76</c:v>
                </c:pt>
                <c:pt idx="4">
                  <c:v>39.49</c:v>
                </c:pt>
                <c:pt idx="5">
                  <c:v>29.31</c:v>
                </c:pt>
                <c:pt idx="6">
                  <c:v>37.25</c:v>
                </c:pt>
                <c:pt idx="7">
                  <c:v>36.99</c:v>
                </c:pt>
                <c:pt idx="8">
                  <c:v>39.95</c:v>
                </c:pt>
                <c:pt idx="9">
                  <c:v>37.05</c:v>
                </c:pt>
                <c:pt idx="10">
                  <c:v>35.95</c:v>
                </c:pt>
                <c:pt idx="11">
                  <c:v>42.65</c:v>
                </c:pt>
                <c:pt idx="12">
                  <c:v>42.93</c:v>
                </c:pt>
                <c:pt idx="13">
                  <c:v>35.23</c:v>
                </c:pt>
                <c:pt idx="14">
                  <c:v>39.85</c:v>
                </c:pt>
                <c:pt idx="15">
                  <c:v>35.63</c:v>
                </c:pt>
                <c:pt idx="16">
                  <c:v>40.16</c:v>
                </c:pt>
                <c:pt idx="17">
                  <c:v>29.18</c:v>
                </c:pt>
                <c:pt idx="18">
                  <c:v>28.97</c:v>
                </c:pt>
                <c:pt idx="19">
                  <c:v>46.02</c:v>
                </c:pt>
                <c:pt idx="20">
                  <c:v>36.47</c:v>
                </c:pt>
                <c:pt idx="21">
                  <c:v>32.52</c:v>
                </c:pt>
                <c:pt idx="22">
                  <c:v>43.34</c:v>
                </c:pt>
                <c:pt idx="23">
                  <c:v>32.32</c:v>
                </c:pt>
                <c:pt idx="24">
                  <c:v>35.55</c:v>
                </c:pt>
                <c:pt idx="25">
                  <c:v>36.44</c:v>
                </c:pt>
                <c:pt idx="26">
                  <c:v>32.03</c:v>
                </c:pt>
                <c:pt idx="27">
                  <c:v>39.16</c:v>
                </c:pt>
                <c:pt idx="28">
                  <c:v>35.86</c:v>
                </c:pt>
                <c:pt idx="29">
                  <c:v>39.81</c:v>
                </c:pt>
                <c:pt idx="30">
                  <c:v>38.18</c:v>
                </c:pt>
                <c:pt idx="31">
                  <c:v>30.82</c:v>
                </c:pt>
                <c:pt idx="32">
                  <c:v>34.25</c:v>
                </c:pt>
                <c:pt idx="33">
                  <c:v>35.74</c:v>
                </c:pt>
                <c:pt idx="34">
                  <c:v>25.86</c:v>
                </c:pt>
                <c:pt idx="35">
                  <c:v>42.59</c:v>
                </c:pt>
                <c:pt idx="36">
                  <c:v>41.94</c:v>
                </c:pt>
                <c:pt idx="37">
                  <c:v>46.9</c:v>
                </c:pt>
                <c:pt idx="38">
                  <c:v>46.04</c:v>
                </c:pt>
                <c:pt idx="39">
                  <c:v>37.28</c:v>
                </c:pt>
                <c:pt idx="40">
                  <c:v>44.61</c:v>
                </c:pt>
                <c:pt idx="41">
                  <c:v>26.81</c:v>
                </c:pt>
              </c:numCache>
            </c:numRef>
          </c:yVal>
          <c:smooth val="0"/>
        </c:ser>
        <c:dLbls>
          <c:showLegendKey val="0"/>
          <c:showVal val="0"/>
          <c:showCatName val="0"/>
          <c:showSerName val="0"/>
          <c:showPercent val="0"/>
          <c:showBubbleSize val="0"/>
        </c:dLbls>
        <c:axId val="555839016"/>
        <c:axId val="556586856"/>
      </c:scatterChart>
      <c:valAx>
        <c:axId val="555839016"/>
        <c:scaling>
          <c:orientation val="minMax"/>
          <c:max val="2015.0"/>
          <c:min val="1970.0"/>
        </c:scaling>
        <c:delete val="0"/>
        <c:axPos val="b"/>
        <c:numFmt formatCode="General" sourceLinked="1"/>
        <c:majorTickMark val="out"/>
        <c:minorTickMark val="none"/>
        <c:tickLblPos val="nextTo"/>
        <c:txPr>
          <a:bodyPr/>
          <a:lstStyle/>
          <a:p>
            <a:pPr>
              <a:defRPr sz="1800" b="1"/>
            </a:pPr>
            <a:endParaRPr lang="en-US"/>
          </a:p>
        </c:txPr>
        <c:crossAx val="556586856"/>
        <c:crosses val="autoZero"/>
        <c:crossBetween val="midCat"/>
      </c:valAx>
      <c:valAx>
        <c:axId val="556586856"/>
        <c:scaling>
          <c:orientation val="minMax"/>
          <c:min val="20.0"/>
        </c:scaling>
        <c:delete val="0"/>
        <c:axPos val="l"/>
        <c:majorGridlines/>
        <c:title>
          <c:tx>
            <c:rich>
              <a:bodyPr rot="-5400000" vert="horz"/>
              <a:lstStyle/>
              <a:p>
                <a:pPr>
                  <a:defRPr sz="1800"/>
                </a:pPr>
                <a:r>
                  <a:rPr lang="en-US" sz="1800" dirty="0" smtClean="0"/>
                  <a:t>Precipitation </a:t>
                </a:r>
                <a:r>
                  <a:rPr lang="en-US" sz="1800" baseline="0" dirty="0" smtClean="0"/>
                  <a:t>(Inches)</a:t>
                </a:r>
                <a:endParaRPr lang="en-US" sz="1800" dirty="0"/>
              </a:p>
            </c:rich>
          </c:tx>
          <c:layout/>
          <c:overlay val="0"/>
        </c:title>
        <c:numFmt formatCode="0.0" sourceLinked="1"/>
        <c:majorTickMark val="out"/>
        <c:minorTickMark val="none"/>
        <c:tickLblPos val="nextTo"/>
        <c:txPr>
          <a:bodyPr/>
          <a:lstStyle/>
          <a:p>
            <a:pPr>
              <a:defRPr sz="1800" b="1"/>
            </a:pPr>
            <a:endParaRPr lang="en-US"/>
          </a:p>
        </c:txPr>
        <c:crossAx val="555839016"/>
        <c:crosses val="autoZero"/>
        <c:crossBetween val="midCat"/>
      </c:valAx>
    </c:plotArea>
    <c:plotVisOnly val="1"/>
    <c:dispBlanksAs val="gap"/>
    <c:showDLblsOverMax val="0"/>
  </c:chart>
  <c:externalData r:id="rId2">
    <c:autoUpdate val="0"/>
  </c:externalData>
  <c:userShapes r:id="rId3"/>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200" dirty="0"/>
              <a:t>Stand Alone </a:t>
            </a:r>
            <a:r>
              <a:rPr lang="en-US" sz="1200" dirty="0" smtClean="0"/>
              <a:t>Retail</a:t>
            </a:r>
            <a:r>
              <a:rPr lang="en-US" sz="1200" baseline="0" dirty="0" smtClean="0"/>
              <a:t>, Chicago,</a:t>
            </a:r>
            <a:endParaRPr lang="en-US" sz="1200" dirty="0"/>
          </a:p>
        </c:rich>
      </c:tx>
      <c:layout/>
      <c:overlay val="0"/>
    </c:title>
    <c:autoTitleDeleted val="0"/>
    <c:plotArea>
      <c:layout>
        <c:manualLayout>
          <c:layoutTarget val="inner"/>
          <c:xMode val="edge"/>
          <c:yMode val="edge"/>
          <c:x val="0.141071741032371"/>
          <c:y val="0.133113517060367"/>
          <c:w val="0.828372703412074"/>
          <c:h val="0.733707349081365"/>
        </c:manualLayout>
      </c:layout>
      <c:barChart>
        <c:barDir val="col"/>
        <c:grouping val="clustered"/>
        <c:varyColors val="0"/>
        <c:ser>
          <c:idx val="0"/>
          <c:order val="0"/>
          <c:invertIfNegative val="0"/>
          <c:dPt>
            <c:idx val="0"/>
            <c:invertIfNegative val="0"/>
            <c:bubble3D val="0"/>
            <c:spPr>
              <a:solidFill>
                <a:schemeClr val="tx1">
                  <a:lumMod val="50000"/>
                  <a:lumOff val="50000"/>
                </a:schemeClr>
              </a:solidFill>
            </c:spPr>
          </c:dPt>
          <c:dPt>
            <c:idx val="1"/>
            <c:invertIfNegative val="0"/>
            <c:bubble3D val="0"/>
            <c:spPr>
              <a:solidFill>
                <a:srgbClr val="FF3737"/>
              </a:solidFill>
            </c:spPr>
          </c:dPt>
          <c:cat>
            <c:strRef>
              <c:f>'[1]Percent Combined'!$B$12:$D$12</c:f>
              <c:strCache>
                <c:ptCount val="3"/>
                <c:pt idx="0">
                  <c:v>Total</c:v>
                </c:pt>
                <c:pt idx="1">
                  <c:v>Heating</c:v>
                </c:pt>
                <c:pt idx="2">
                  <c:v>Cooling</c:v>
                </c:pt>
              </c:strCache>
            </c:strRef>
          </c:cat>
          <c:val>
            <c:numRef>
              <c:f>'CHI - Change'!$B$21:$D$21</c:f>
              <c:numCache>
                <c:formatCode>0</c:formatCode>
                <c:ptCount val="3"/>
                <c:pt idx="0">
                  <c:v>-137.3400000000002</c:v>
                </c:pt>
                <c:pt idx="1">
                  <c:v>-197.0500000000002</c:v>
                </c:pt>
                <c:pt idx="2">
                  <c:v>61.95</c:v>
                </c:pt>
              </c:numCache>
            </c:numRef>
          </c:val>
        </c:ser>
        <c:ser>
          <c:idx val="1"/>
          <c:order val="1"/>
          <c:invertIfNegative val="0"/>
          <c:dPt>
            <c:idx val="0"/>
            <c:invertIfNegative val="0"/>
            <c:bubble3D val="0"/>
            <c:spPr>
              <a:solidFill>
                <a:schemeClr val="tx1">
                  <a:lumMod val="75000"/>
                  <a:lumOff val="25000"/>
                </a:schemeClr>
              </a:solidFill>
            </c:spPr>
          </c:dPt>
          <c:dPt>
            <c:idx val="1"/>
            <c:invertIfNegative val="0"/>
            <c:bubble3D val="0"/>
            <c:spPr>
              <a:solidFill>
                <a:srgbClr val="BE0000"/>
              </a:solidFill>
            </c:spPr>
          </c:dPt>
          <c:dPt>
            <c:idx val="2"/>
            <c:invertIfNegative val="0"/>
            <c:bubble3D val="0"/>
            <c:spPr>
              <a:solidFill>
                <a:schemeClr val="tx2"/>
              </a:solidFill>
            </c:spPr>
          </c:dPt>
          <c:cat>
            <c:strRef>
              <c:f>'[1]Percent Combined'!$B$12:$D$12</c:f>
              <c:strCache>
                <c:ptCount val="3"/>
                <c:pt idx="0">
                  <c:v>Total</c:v>
                </c:pt>
                <c:pt idx="1">
                  <c:v>Heating</c:v>
                </c:pt>
                <c:pt idx="2">
                  <c:v>Cooling</c:v>
                </c:pt>
              </c:strCache>
            </c:strRef>
          </c:cat>
          <c:val>
            <c:numRef>
              <c:f>'CHI - Change'!$B$22:$D$22</c:f>
              <c:numCache>
                <c:formatCode>0</c:formatCode>
                <c:ptCount val="3"/>
                <c:pt idx="0">
                  <c:v>-311.9799999999996</c:v>
                </c:pt>
                <c:pt idx="1">
                  <c:v>-377.3600000000002</c:v>
                </c:pt>
                <c:pt idx="2">
                  <c:v>69.93</c:v>
                </c:pt>
              </c:numCache>
            </c:numRef>
          </c:val>
        </c:ser>
        <c:ser>
          <c:idx val="2"/>
          <c:order val="2"/>
          <c:invertIfNegative val="0"/>
          <c:dPt>
            <c:idx val="0"/>
            <c:invertIfNegative val="0"/>
            <c:bubble3D val="0"/>
            <c:spPr>
              <a:solidFill>
                <a:schemeClr val="tx1">
                  <a:lumMod val="95000"/>
                  <a:lumOff val="5000"/>
                </a:schemeClr>
              </a:solidFill>
            </c:spPr>
          </c:dPt>
          <c:dPt>
            <c:idx val="1"/>
            <c:invertIfNegative val="0"/>
            <c:bubble3D val="0"/>
            <c:spPr>
              <a:solidFill>
                <a:srgbClr val="780000"/>
              </a:solidFill>
            </c:spPr>
          </c:dPt>
          <c:dPt>
            <c:idx val="2"/>
            <c:invertIfNegative val="0"/>
            <c:bubble3D val="0"/>
            <c:spPr>
              <a:solidFill>
                <a:schemeClr val="tx2">
                  <a:lumMod val="75000"/>
                </a:schemeClr>
              </a:solidFill>
            </c:spPr>
          </c:dPt>
          <c:cat>
            <c:strRef>
              <c:f>'[1]Percent Combined'!$B$12:$D$12</c:f>
              <c:strCache>
                <c:ptCount val="3"/>
                <c:pt idx="0">
                  <c:v>Total</c:v>
                </c:pt>
                <c:pt idx="1">
                  <c:v>Heating</c:v>
                </c:pt>
                <c:pt idx="2">
                  <c:v>Cooling</c:v>
                </c:pt>
              </c:strCache>
            </c:strRef>
          </c:cat>
          <c:val>
            <c:numRef>
              <c:f>'CHI - Change'!$B$23:$D$23</c:f>
              <c:numCache>
                <c:formatCode>0</c:formatCode>
                <c:ptCount val="3"/>
                <c:pt idx="0">
                  <c:v>-229.9500000000003</c:v>
                </c:pt>
                <c:pt idx="1">
                  <c:v>-318.3800000000001</c:v>
                </c:pt>
                <c:pt idx="2">
                  <c:v>92.02</c:v>
                </c:pt>
              </c:numCache>
            </c:numRef>
          </c:val>
        </c:ser>
        <c:dLbls>
          <c:showLegendKey val="0"/>
          <c:showVal val="0"/>
          <c:showCatName val="0"/>
          <c:showSerName val="0"/>
          <c:showPercent val="0"/>
          <c:showBubbleSize val="0"/>
        </c:dLbls>
        <c:gapWidth val="150"/>
        <c:axId val="648443016"/>
        <c:axId val="648786200"/>
      </c:barChart>
      <c:catAx>
        <c:axId val="648443016"/>
        <c:scaling>
          <c:orientation val="minMax"/>
        </c:scaling>
        <c:delete val="0"/>
        <c:axPos val="b"/>
        <c:majorTickMark val="out"/>
        <c:minorTickMark val="none"/>
        <c:tickLblPos val="low"/>
        <c:txPr>
          <a:bodyPr/>
          <a:lstStyle/>
          <a:p>
            <a:pPr>
              <a:defRPr sz="1200"/>
            </a:pPr>
            <a:endParaRPr lang="en-US"/>
          </a:p>
        </c:txPr>
        <c:crossAx val="648786200"/>
        <c:crosses val="autoZero"/>
        <c:auto val="1"/>
        <c:lblAlgn val="ctr"/>
        <c:lblOffset val="100"/>
        <c:noMultiLvlLbl val="0"/>
      </c:catAx>
      <c:valAx>
        <c:axId val="648786200"/>
        <c:scaling>
          <c:orientation val="minMax"/>
          <c:max val="400.0"/>
          <c:min val="-400.0"/>
        </c:scaling>
        <c:delete val="0"/>
        <c:axPos val="l"/>
        <c:majorGridlines/>
        <c:title>
          <c:tx>
            <c:rich>
              <a:bodyPr rot="-5400000" vert="horz"/>
              <a:lstStyle/>
              <a:p>
                <a:pPr>
                  <a:defRPr/>
                </a:pPr>
                <a:r>
                  <a:rPr lang="en-US"/>
                  <a:t>Energy Change (GJ)</a:t>
                </a:r>
              </a:p>
            </c:rich>
          </c:tx>
          <c:layout/>
          <c:overlay val="0"/>
        </c:title>
        <c:numFmt formatCode="0" sourceLinked="0"/>
        <c:majorTickMark val="out"/>
        <c:minorTickMark val="none"/>
        <c:tickLblPos val="nextTo"/>
        <c:crossAx val="648443016"/>
        <c:crosses val="autoZero"/>
        <c:crossBetween val="between"/>
        <c:majorUnit val="100.0"/>
      </c:valAx>
    </c:plotArea>
    <c:plotVisOnly val="1"/>
    <c:dispBlanksAs val="gap"/>
    <c:showDLblsOverMax val="0"/>
  </c:chart>
  <c:spPr>
    <a:ln>
      <a:solidFill>
        <a:schemeClr val="tx1"/>
      </a:solidFill>
    </a:ln>
  </c:spPr>
  <c:externalData r:id="rId2">
    <c:autoUpdate val="0"/>
  </c:externalData>
  <c:userShapes r:id="rId3"/>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200" dirty="0"/>
              <a:t>Stand Alone </a:t>
            </a:r>
            <a:r>
              <a:rPr lang="en-US" sz="1200" dirty="0" smtClean="0"/>
              <a:t>Retail</a:t>
            </a:r>
            <a:r>
              <a:rPr lang="en-US" sz="1200" baseline="0" dirty="0" smtClean="0"/>
              <a:t>, Chicago,</a:t>
            </a:r>
            <a:endParaRPr lang="en-US" sz="1200" dirty="0"/>
          </a:p>
        </c:rich>
      </c:tx>
      <c:layout/>
      <c:overlay val="0"/>
    </c:title>
    <c:autoTitleDeleted val="0"/>
    <c:plotArea>
      <c:layout>
        <c:manualLayout>
          <c:layoutTarget val="inner"/>
          <c:xMode val="edge"/>
          <c:yMode val="edge"/>
          <c:x val="0.141071741032371"/>
          <c:y val="0.133113517060367"/>
          <c:w val="0.828372703412074"/>
          <c:h val="0.733707349081365"/>
        </c:manualLayout>
      </c:layout>
      <c:barChart>
        <c:barDir val="col"/>
        <c:grouping val="clustered"/>
        <c:varyColors val="0"/>
        <c:ser>
          <c:idx val="0"/>
          <c:order val="0"/>
          <c:invertIfNegative val="0"/>
          <c:dPt>
            <c:idx val="0"/>
            <c:invertIfNegative val="0"/>
            <c:bubble3D val="0"/>
            <c:spPr>
              <a:solidFill>
                <a:schemeClr val="tx1">
                  <a:lumMod val="50000"/>
                  <a:lumOff val="50000"/>
                </a:schemeClr>
              </a:solidFill>
            </c:spPr>
          </c:dPt>
          <c:dPt>
            <c:idx val="1"/>
            <c:invertIfNegative val="0"/>
            <c:bubble3D val="0"/>
            <c:spPr>
              <a:solidFill>
                <a:srgbClr val="FF3737"/>
              </a:solidFill>
            </c:spPr>
          </c:dPt>
          <c:cat>
            <c:strRef>
              <c:f>'[1]Percent Combined'!$B$12:$D$12</c:f>
              <c:strCache>
                <c:ptCount val="3"/>
                <c:pt idx="0">
                  <c:v>Total</c:v>
                </c:pt>
                <c:pt idx="1">
                  <c:v>Heating</c:v>
                </c:pt>
                <c:pt idx="2">
                  <c:v>Cooling</c:v>
                </c:pt>
              </c:strCache>
            </c:strRef>
          </c:cat>
          <c:val>
            <c:numRef>
              <c:f>'CHI - Graphs'!$B$21:$D$21</c:f>
              <c:numCache>
                <c:formatCode>0</c:formatCode>
                <c:ptCount val="3"/>
                <c:pt idx="0">
                  <c:v>-4.036016762370481</c:v>
                </c:pt>
                <c:pt idx="1">
                  <c:v>-12.69791149803781</c:v>
                </c:pt>
                <c:pt idx="2">
                  <c:v>50.513698630137</c:v>
                </c:pt>
              </c:numCache>
            </c:numRef>
          </c:val>
        </c:ser>
        <c:ser>
          <c:idx val="1"/>
          <c:order val="1"/>
          <c:invertIfNegative val="0"/>
          <c:dPt>
            <c:idx val="0"/>
            <c:invertIfNegative val="0"/>
            <c:bubble3D val="0"/>
            <c:spPr>
              <a:solidFill>
                <a:schemeClr val="tx1">
                  <a:lumMod val="75000"/>
                  <a:lumOff val="25000"/>
                </a:schemeClr>
              </a:solidFill>
            </c:spPr>
          </c:dPt>
          <c:dPt>
            <c:idx val="1"/>
            <c:invertIfNegative val="0"/>
            <c:bubble3D val="0"/>
            <c:spPr>
              <a:solidFill>
                <a:srgbClr val="BE0000"/>
              </a:solidFill>
            </c:spPr>
          </c:dPt>
          <c:dPt>
            <c:idx val="2"/>
            <c:invertIfNegative val="0"/>
            <c:bubble3D val="0"/>
            <c:spPr>
              <a:solidFill>
                <a:schemeClr val="tx2"/>
              </a:solidFill>
            </c:spPr>
          </c:dPt>
          <c:cat>
            <c:strRef>
              <c:f>'[1]Percent Combined'!$B$12:$D$12</c:f>
              <c:strCache>
                <c:ptCount val="3"/>
                <c:pt idx="0">
                  <c:v>Total</c:v>
                </c:pt>
                <c:pt idx="1">
                  <c:v>Heating</c:v>
                </c:pt>
                <c:pt idx="2">
                  <c:v>Cooling</c:v>
                </c:pt>
              </c:strCache>
            </c:strRef>
          </c:cat>
          <c:val>
            <c:numRef>
              <c:f>'CHI - Graphs'!$B$22:$D$22</c:f>
              <c:numCache>
                <c:formatCode>0</c:formatCode>
                <c:ptCount val="3"/>
                <c:pt idx="0">
                  <c:v>-9.168170303803268</c:v>
                </c:pt>
                <c:pt idx="1">
                  <c:v>-24.31709658918826</c:v>
                </c:pt>
                <c:pt idx="2">
                  <c:v>57.02054794520547</c:v>
                </c:pt>
              </c:numCache>
            </c:numRef>
          </c:val>
        </c:ser>
        <c:ser>
          <c:idx val="2"/>
          <c:order val="2"/>
          <c:invertIfNegative val="0"/>
          <c:dPt>
            <c:idx val="0"/>
            <c:invertIfNegative val="0"/>
            <c:bubble3D val="0"/>
            <c:spPr>
              <a:solidFill>
                <a:schemeClr val="tx1">
                  <a:lumMod val="95000"/>
                  <a:lumOff val="5000"/>
                </a:schemeClr>
              </a:solidFill>
            </c:spPr>
          </c:dPt>
          <c:dPt>
            <c:idx val="1"/>
            <c:invertIfNegative val="0"/>
            <c:bubble3D val="0"/>
            <c:spPr>
              <a:solidFill>
                <a:srgbClr val="780000"/>
              </a:solidFill>
            </c:spPr>
          </c:dPt>
          <c:dPt>
            <c:idx val="2"/>
            <c:invertIfNegative val="0"/>
            <c:bubble3D val="0"/>
            <c:spPr>
              <a:solidFill>
                <a:schemeClr val="tx2">
                  <a:lumMod val="75000"/>
                </a:schemeClr>
              </a:solidFill>
            </c:spPr>
          </c:dPt>
          <c:cat>
            <c:strRef>
              <c:f>'[1]Percent Combined'!$B$12:$D$12</c:f>
              <c:strCache>
                <c:ptCount val="3"/>
                <c:pt idx="0">
                  <c:v>Total</c:v>
                </c:pt>
                <c:pt idx="1">
                  <c:v>Heating</c:v>
                </c:pt>
                <c:pt idx="2">
                  <c:v>Cooling</c:v>
                </c:pt>
              </c:strCache>
            </c:strRef>
          </c:cat>
          <c:val>
            <c:numRef>
              <c:f>'CHI - Graphs'!$B$23:$D$23</c:f>
              <c:numCache>
                <c:formatCode>0</c:formatCode>
                <c:ptCount val="3"/>
                <c:pt idx="0">
                  <c:v>-6.757551001216631</c:v>
                </c:pt>
                <c:pt idx="1">
                  <c:v>-20.51642254628407</c:v>
                </c:pt>
                <c:pt idx="2">
                  <c:v>75.03261578604046</c:v>
                </c:pt>
              </c:numCache>
            </c:numRef>
          </c:val>
        </c:ser>
        <c:dLbls>
          <c:showLegendKey val="0"/>
          <c:showVal val="0"/>
          <c:showCatName val="0"/>
          <c:showSerName val="0"/>
          <c:showPercent val="0"/>
          <c:showBubbleSize val="0"/>
        </c:dLbls>
        <c:gapWidth val="150"/>
        <c:axId val="764879400"/>
        <c:axId val="652359208"/>
      </c:barChart>
      <c:catAx>
        <c:axId val="764879400"/>
        <c:scaling>
          <c:orientation val="minMax"/>
        </c:scaling>
        <c:delete val="0"/>
        <c:axPos val="b"/>
        <c:majorTickMark val="out"/>
        <c:minorTickMark val="none"/>
        <c:tickLblPos val="low"/>
        <c:txPr>
          <a:bodyPr/>
          <a:lstStyle/>
          <a:p>
            <a:pPr>
              <a:defRPr sz="1200"/>
            </a:pPr>
            <a:endParaRPr lang="en-US"/>
          </a:p>
        </c:txPr>
        <c:crossAx val="652359208"/>
        <c:crosses val="autoZero"/>
        <c:auto val="1"/>
        <c:lblAlgn val="ctr"/>
        <c:lblOffset val="100"/>
        <c:noMultiLvlLbl val="0"/>
      </c:catAx>
      <c:valAx>
        <c:axId val="652359208"/>
        <c:scaling>
          <c:orientation val="minMax"/>
          <c:max val="100.0"/>
          <c:min val="-60.0"/>
        </c:scaling>
        <c:delete val="0"/>
        <c:axPos val="l"/>
        <c:majorGridlines/>
        <c:title>
          <c:tx>
            <c:rich>
              <a:bodyPr rot="-5400000" vert="horz"/>
              <a:lstStyle/>
              <a:p>
                <a:pPr>
                  <a:defRPr/>
                </a:pPr>
                <a:r>
                  <a:rPr lang="en-US"/>
                  <a:t>Energy Change (%)</a:t>
                </a:r>
              </a:p>
            </c:rich>
          </c:tx>
          <c:layout/>
          <c:overlay val="0"/>
        </c:title>
        <c:numFmt formatCode="0.0" sourceLinked="0"/>
        <c:majorTickMark val="out"/>
        <c:minorTickMark val="none"/>
        <c:tickLblPos val="nextTo"/>
        <c:crossAx val="764879400"/>
        <c:crosses val="autoZero"/>
        <c:crossBetween val="between"/>
      </c:valAx>
    </c:plotArea>
    <c:plotVisOnly val="1"/>
    <c:dispBlanksAs val="gap"/>
    <c:showDLblsOverMax val="0"/>
  </c:chart>
  <c:spPr>
    <a:ln>
      <a:solidFill>
        <a:schemeClr val="tx1"/>
      </a:solidFill>
    </a:ln>
  </c:sp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0"/>
    </mc:Choice>
    <mc:Fallback>
      <c:style val="20"/>
    </mc:Fallback>
  </mc:AlternateContent>
  <c:chart>
    <c:title>
      <c:tx>
        <c:rich>
          <a:bodyPr/>
          <a:lstStyle/>
          <a:p>
            <a:pPr>
              <a:defRPr/>
            </a:pPr>
            <a:r>
              <a:rPr lang="en-US"/>
              <a:t>Illinois Climate Region 2 Annual Temperature</a:t>
            </a:r>
          </a:p>
        </c:rich>
      </c:tx>
      <c:layout/>
      <c:overlay val="0"/>
    </c:title>
    <c:autoTitleDeleted val="0"/>
    <c:plotArea>
      <c:layout>
        <c:manualLayout>
          <c:layoutTarget val="inner"/>
          <c:xMode val="edge"/>
          <c:yMode val="edge"/>
          <c:x val="0.110376312335958"/>
          <c:y val="0.106888743073782"/>
          <c:w val="0.83515146544182"/>
          <c:h val="0.828253280839895"/>
        </c:manualLayout>
      </c:layout>
      <c:scatterChart>
        <c:scatterStyle val="lineMarker"/>
        <c:varyColors val="0"/>
        <c:ser>
          <c:idx val="0"/>
          <c:order val="0"/>
          <c:trendline>
            <c:trendlineType val="linear"/>
            <c:dispRSqr val="0"/>
            <c:dispEq val="0"/>
          </c:trendline>
          <c:xVal>
            <c:numRef>
              <c:f>AnnTemp!$A$10:$A$127</c:f>
              <c:numCache>
                <c:formatCode>General</c:formatCode>
                <c:ptCount val="118"/>
                <c:pt idx="0">
                  <c:v>1895.0</c:v>
                </c:pt>
                <c:pt idx="1">
                  <c:v>1896.0</c:v>
                </c:pt>
                <c:pt idx="2">
                  <c:v>1897.0</c:v>
                </c:pt>
                <c:pt idx="3">
                  <c:v>1898.0</c:v>
                </c:pt>
                <c:pt idx="4">
                  <c:v>1899.0</c:v>
                </c:pt>
                <c:pt idx="5">
                  <c:v>1900.0</c:v>
                </c:pt>
                <c:pt idx="6">
                  <c:v>1901.0</c:v>
                </c:pt>
                <c:pt idx="7">
                  <c:v>1902.0</c:v>
                </c:pt>
                <c:pt idx="8">
                  <c:v>1903.0</c:v>
                </c:pt>
                <c:pt idx="9">
                  <c:v>1904.0</c:v>
                </c:pt>
                <c:pt idx="10">
                  <c:v>1905.0</c:v>
                </c:pt>
                <c:pt idx="11">
                  <c:v>1906.0</c:v>
                </c:pt>
                <c:pt idx="12">
                  <c:v>1907.0</c:v>
                </c:pt>
                <c:pt idx="13">
                  <c:v>1908.0</c:v>
                </c:pt>
                <c:pt idx="14">
                  <c:v>1909.0</c:v>
                </c:pt>
                <c:pt idx="15">
                  <c:v>1910.0</c:v>
                </c:pt>
                <c:pt idx="16">
                  <c:v>1911.0</c:v>
                </c:pt>
                <c:pt idx="17">
                  <c:v>1912.0</c:v>
                </c:pt>
                <c:pt idx="18">
                  <c:v>1913.0</c:v>
                </c:pt>
                <c:pt idx="19">
                  <c:v>1914.0</c:v>
                </c:pt>
                <c:pt idx="20">
                  <c:v>1915.0</c:v>
                </c:pt>
                <c:pt idx="21">
                  <c:v>1916.0</c:v>
                </c:pt>
                <c:pt idx="22">
                  <c:v>1917.0</c:v>
                </c:pt>
                <c:pt idx="23">
                  <c:v>1918.0</c:v>
                </c:pt>
                <c:pt idx="24">
                  <c:v>1919.0</c:v>
                </c:pt>
                <c:pt idx="25">
                  <c:v>1920.0</c:v>
                </c:pt>
                <c:pt idx="26">
                  <c:v>1921.0</c:v>
                </c:pt>
                <c:pt idx="27">
                  <c:v>1922.0</c:v>
                </c:pt>
                <c:pt idx="28">
                  <c:v>1923.0</c:v>
                </c:pt>
                <c:pt idx="29">
                  <c:v>1924.0</c:v>
                </c:pt>
                <c:pt idx="30">
                  <c:v>1925.0</c:v>
                </c:pt>
                <c:pt idx="31">
                  <c:v>1926.0</c:v>
                </c:pt>
                <c:pt idx="32">
                  <c:v>1927.0</c:v>
                </c:pt>
                <c:pt idx="33">
                  <c:v>1928.0</c:v>
                </c:pt>
                <c:pt idx="34">
                  <c:v>1929.0</c:v>
                </c:pt>
                <c:pt idx="35">
                  <c:v>1930.0</c:v>
                </c:pt>
                <c:pt idx="36">
                  <c:v>1931.0</c:v>
                </c:pt>
                <c:pt idx="37">
                  <c:v>1932.0</c:v>
                </c:pt>
                <c:pt idx="38">
                  <c:v>1933.0</c:v>
                </c:pt>
                <c:pt idx="39">
                  <c:v>1934.0</c:v>
                </c:pt>
                <c:pt idx="40">
                  <c:v>1935.0</c:v>
                </c:pt>
                <c:pt idx="41">
                  <c:v>1936.0</c:v>
                </c:pt>
                <c:pt idx="42">
                  <c:v>1937.0</c:v>
                </c:pt>
                <c:pt idx="43">
                  <c:v>1938.0</c:v>
                </c:pt>
                <c:pt idx="44">
                  <c:v>1939.0</c:v>
                </c:pt>
                <c:pt idx="45">
                  <c:v>1940.0</c:v>
                </c:pt>
                <c:pt idx="46">
                  <c:v>1941.0</c:v>
                </c:pt>
                <c:pt idx="47">
                  <c:v>1942.0</c:v>
                </c:pt>
                <c:pt idx="48">
                  <c:v>1943.0</c:v>
                </c:pt>
                <c:pt idx="49">
                  <c:v>1944.0</c:v>
                </c:pt>
                <c:pt idx="50">
                  <c:v>1945.0</c:v>
                </c:pt>
                <c:pt idx="51">
                  <c:v>1946.0</c:v>
                </c:pt>
                <c:pt idx="52">
                  <c:v>1947.0</c:v>
                </c:pt>
                <c:pt idx="53">
                  <c:v>1948.0</c:v>
                </c:pt>
                <c:pt idx="54">
                  <c:v>1949.0</c:v>
                </c:pt>
                <c:pt idx="55">
                  <c:v>1950.0</c:v>
                </c:pt>
                <c:pt idx="56">
                  <c:v>1951.0</c:v>
                </c:pt>
                <c:pt idx="57">
                  <c:v>1952.0</c:v>
                </c:pt>
                <c:pt idx="58">
                  <c:v>1953.0</c:v>
                </c:pt>
                <c:pt idx="59">
                  <c:v>1954.0</c:v>
                </c:pt>
                <c:pt idx="60">
                  <c:v>1955.0</c:v>
                </c:pt>
                <c:pt idx="61">
                  <c:v>1956.0</c:v>
                </c:pt>
                <c:pt idx="62">
                  <c:v>1957.0</c:v>
                </c:pt>
                <c:pt idx="63">
                  <c:v>1958.0</c:v>
                </c:pt>
                <c:pt idx="64">
                  <c:v>1959.0</c:v>
                </c:pt>
                <c:pt idx="65">
                  <c:v>1960.0</c:v>
                </c:pt>
                <c:pt idx="66">
                  <c:v>1961.0</c:v>
                </c:pt>
                <c:pt idx="67">
                  <c:v>1962.0</c:v>
                </c:pt>
                <c:pt idx="68">
                  <c:v>1963.0</c:v>
                </c:pt>
                <c:pt idx="69">
                  <c:v>1964.0</c:v>
                </c:pt>
                <c:pt idx="70">
                  <c:v>1965.0</c:v>
                </c:pt>
                <c:pt idx="71">
                  <c:v>1966.0</c:v>
                </c:pt>
                <c:pt idx="72">
                  <c:v>1967.0</c:v>
                </c:pt>
                <c:pt idx="73">
                  <c:v>1968.0</c:v>
                </c:pt>
                <c:pt idx="74">
                  <c:v>1969.0</c:v>
                </c:pt>
                <c:pt idx="75">
                  <c:v>1970.0</c:v>
                </c:pt>
                <c:pt idx="76">
                  <c:v>1971.0</c:v>
                </c:pt>
                <c:pt idx="77">
                  <c:v>1972.0</c:v>
                </c:pt>
                <c:pt idx="78">
                  <c:v>1973.0</c:v>
                </c:pt>
                <c:pt idx="79">
                  <c:v>1974.0</c:v>
                </c:pt>
                <c:pt idx="80">
                  <c:v>1975.0</c:v>
                </c:pt>
                <c:pt idx="81">
                  <c:v>1976.0</c:v>
                </c:pt>
                <c:pt idx="82">
                  <c:v>1977.0</c:v>
                </c:pt>
                <c:pt idx="83">
                  <c:v>1978.0</c:v>
                </c:pt>
                <c:pt idx="84">
                  <c:v>1979.0</c:v>
                </c:pt>
                <c:pt idx="85">
                  <c:v>1980.0</c:v>
                </c:pt>
                <c:pt idx="86">
                  <c:v>1981.0</c:v>
                </c:pt>
                <c:pt idx="87">
                  <c:v>1982.0</c:v>
                </c:pt>
                <c:pt idx="88">
                  <c:v>1983.0</c:v>
                </c:pt>
                <c:pt idx="89">
                  <c:v>1984.0</c:v>
                </c:pt>
                <c:pt idx="90">
                  <c:v>1985.0</c:v>
                </c:pt>
                <c:pt idx="91">
                  <c:v>1986.0</c:v>
                </c:pt>
                <c:pt idx="92">
                  <c:v>1987.0</c:v>
                </c:pt>
                <c:pt idx="93">
                  <c:v>1988.0</c:v>
                </c:pt>
                <c:pt idx="94">
                  <c:v>1989.0</c:v>
                </c:pt>
                <c:pt idx="95">
                  <c:v>1990.0</c:v>
                </c:pt>
                <c:pt idx="96">
                  <c:v>1991.0</c:v>
                </c:pt>
                <c:pt idx="97">
                  <c:v>1992.0</c:v>
                </c:pt>
                <c:pt idx="98">
                  <c:v>1993.0</c:v>
                </c:pt>
                <c:pt idx="99">
                  <c:v>1994.0</c:v>
                </c:pt>
                <c:pt idx="100">
                  <c:v>1995.0</c:v>
                </c:pt>
                <c:pt idx="101">
                  <c:v>1996.0</c:v>
                </c:pt>
                <c:pt idx="102">
                  <c:v>1997.0</c:v>
                </c:pt>
                <c:pt idx="103">
                  <c:v>1998.0</c:v>
                </c:pt>
                <c:pt idx="104">
                  <c:v>1999.0</c:v>
                </c:pt>
                <c:pt idx="105">
                  <c:v>2000.0</c:v>
                </c:pt>
                <c:pt idx="106">
                  <c:v>2001.0</c:v>
                </c:pt>
                <c:pt idx="107">
                  <c:v>2002.0</c:v>
                </c:pt>
                <c:pt idx="108">
                  <c:v>2003.0</c:v>
                </c:pt>
                <c:pt idx="109">
                  <c:v>2004.0</c:v>
                </c:pt>
                <c:pt idx="110">
                  <c:v>2005.0</c:v>
                </c:pt>
                <c:pt idx="111">
                  <c:v>2006.0</c:v>
                </c:pt>
                <c:pt idx="112">
                  <c:v>2007.0</c:v>
                </c:pt>
                <c:pt idx="113">
                  <c:v>2008.0</c:v>
                </c:pt>
                <c:pt idx="114">
                  <c:v>2009.0</c:v>
                </c:pt>
                <c:pt idx="115">
                  <c:v>2010.0</c:v>
                </c:pt>
                <c:pt idx="116">
                  <c:v>2011.0</c:v>
                </c:pt>
                <c:pt idx="117">
                  <c:v>2012.0</c:v>
                </c:pt>
              </c:numCache>
            </c:numRef>
          </c:xVal>
          <c:yVal>
            <c:numRef>
              <c:f>AnnTemp!$B$10:$B$127</c:f>
              <c:numCache>
                <c:formatCode>0.0</c:formatCode>
                <c:ptCount val="118"/>
                <c:pt idx="0">
                  <c:v>47.8</c:v>
                </c:pt>
                <c:pt idx="1">
                  <c:v>49.7</c:v>
                </c:pt>
                <c:pt idx="2">
                  <c:v>48.7</c:v>
                </c:pt>
                <c:pt idx="3">
                  <c:v>49.0</c:v>
                </c:pt>
                <c:pt idx="4">
                  <c:v>48.6</c:v>
                </c:pt>
                <c:pt idx="5">
                  <c:v>49.6</c:v>
                </c:pt>
                <c:pt idx="6">
                  <c:v>48.3</c:v>
                </c:pt>
                <c:pt idx="7">
                  <c:v>48.6</c:v>
                </c:pt>
                <c:pt idx="8">
                  <c:v>47.8</c:v>
                </c:pt>
                <c:pt idx="9">
                  <c:v>46.1</c:v>
                </c:pt>
                <c:pt idx="10">
                  <c:v>47.9</c:v>
                </c:pt>
                <c:pt idx="11">
                  <c:v>49.2</c:v>
                </c:pt>
                <c:pt idx="12">
                  <c:v>47.6</c:v>
                </c:pt>
                <c:pt idx="13">
                  <c:v>49.8</c:v>
                </c:pt>
                <c:pt idx="14">
                  <c:v>48.2</c:v>
                </c:pt>
                <c:pt idx="15">
                  <c:v>48.7</c:v>
                </c:pt>
                <c:pt idx="16">
                  <c:v>50.0</c:v>
                </c:pt>
                <c:pt idx="17">
                  <c:v>46.6</c:v>
                </c:pt>
                <c:pt idx="18">
                  <c:v>51.2</c:v>
                </c:pt>
                <c:pt idx="19">
                  <c:v>49.2</c:v>
                </c:pt>
                <c:pt idx="20">
                  <c:v>48.4</c:v>
                </c:pt>
                <c:pt idx="21">
                  <c:v>48.2</c:v>
                </c:pt>
                <c:pt idx="22">
                  <c:v>45.4</c:v>
                </c:pt>
                <c:pt idx="23">
                  <c:v>48.8</c:v>
                </c:pt>
                <c:pt idx="24">
                  <c:v>49.8</c:v>
                </c:pt>
                <c:pt idx="25">
                  <c:v>48.6</c:v>
                </c:pt>
                <c:pt idx="26">
                  <c:v>52.9</c:v>
                </c:pt>
                <c:pt idx="27">
                  <c:v>50.5</c:v>
                </c:pt>
                <c:pt idx="28">
                  <c:v>49.3</c:v>
                </c:pt>
                <c:pt idx="29">
                  <c:v>46.8</c:v>
                </c:pt>
                <c:pt idx="30">
                  <c:v>49.2</c:v>
                </c:pt>
                <c:pt idx="31">
                  <c:v>47.7</c:v>
                </c:pt>
                <c:pt idx="32">
                  <c:v>49.5</c:v>
                </c:pt>
                <c:pt idx="33">
                  <c:v>49.3</c:v>
                </c:pt>
                <c:pt idx="34">
                  <c:v>47.5</c:v>
                </c:pt>
                <c:pt idx="35">
                  <c:v>50.4</c:v>
                </c:pt>
                <c:pt idx="36">
                  <c:v>52.7</c:v>
                </c:pt>
                <c:pt idx="37">
                  <c:v>49.1</c:v>
                </c:pt>
                <c:pt idx="38">
                  <c:v>50.3</c:v>
                </c:pt>
                <c:pt idx="39">
                  <c:v>50.4</c:v>
                </c:pt>
                <c:pt idx="40">
                  <c:v>48.3</c:v>
                </c:pt>
                <c:pt idx="41">
                  <c:v>48.4</c:v>
                </c:pt>
                <c:pt idx="42">
                  <c:v>47.9</c:v>
                </c:pt>
                <c:pt idx="43">
                  <c:v>51.1</c:v>
                </c:pt>
                <c:pt idx="44">
                  <c:v>50.9</c:v>
                </c:pt>
                <c:pt idx="45">
                  <c:v>48.0</c:v>
                </c:pt>
                <c:pt idx="46">
                  <c:v>50.7</c:v>
                </c:pt>
                <c:pt idx="47">
                  <c:v>49.0</c:v>
                </c:pt>
                <c:pt idx="48">
                  <c:v>48.0</c:v>
                </c:pt>
                <c:pt idx="49">
                  <c:v>49.8</c:v>
                </c:pt>
                <c:pt idx="50">
                  <c:v>48.0</c:v>
                </c:pt>
                <c:pt idx="51">
                  <c:v>51.1</c:v>
                </c:pt>
                <c:pt idx="52">
                  <c:v>48.8</c:v>
                </c:pt>
                <c:pt idx="53">
                  <c:v>49.1</c:v>
                </c:pt>
                <c:pt idx="54">
                  <c:v>50.4</c:v>
                </c:pt>
                <c:pt idx="55">
                  <c:v>47.3</c:v>
                </c:pt>
                <c:pt idx="56">
                  <c:v>47.1</c:v>
                </c:pt>
                <c:pt idx="57">
                  <c:v>50.2</c:v>
                </c:pt>
                <c:pt idx="58">
                  <c:v>51.5</c:v>
                </c:pt>
                <c:pt idx="59">
                  <c:v>51.0</c:v>
                </c:pt>
                <c:pt idx="60">
                  <c:v>50.4</c:v>
                </c:pt>
                <c:pt idx="61">
                  <c:v>50.7</c:v>
                </c:pt>
                <c:pt idx="62">
                  <c:v>49.6</c:v>
                </c:pt>
                <c:pt idx="63">
                  <c:v>48.3</c:v>
                </c:pt>
                <c:pt idx="64">
                  <c:v>49.6</c:v>
                </c:pt>
                <c:pt idx="65">
                  <c:v>48.6</c:v>
                </c:pt>
                <c:pt idx="66">
                  <c:v>49.3</c:v>
                </c:pt>
                <c:pt idx="67">
                  <c:v>48.3</c:v>
                </c:pt>
                <c:pt idx="68">
                  <c:v>48.1</c:v>
                </c:pt>
                <c:pt idx="69">
                  <c:v>50.1</c:v>
                </c:pt>
                <c:pt idx="70">
                  <c:v>48.8</c:v>
                </c:pt>
                <c:pt idx="71">
                  <c:v>48.3</c:v>
                </c:pt>
                <c:pt idx="72">
                  <c:v>47.7</c:v>
                </c:pt>
                <c:pt idx="73">
                  <c:v>49.4</c:v>
                </c:pt>
                <c:pt idx="74">
                  <c:v>48.0</c:v>
                </c:pt>
                <c:pt idx="75">
                  <c:v>48.7</c:v>
                </c:pt>
                <c:pt idx="76">
                  <c:v>49.6</c:v>
                </c:pt>
                <c:pt idx="77">
                  <c:v>47.2</c:v>
                </c:pt>
                <c:pt idx="78">
                  <c:v>51.0</c:v>
                </c:pt>
                <c:pt idx="79">
                  <c:v>49.1</c:v>
                </c:pt>
                <c:pt idx="80">
                  <c:v>49.6</c:v>
                </c:pt>
                <c:pt idx="81">
                  <c:v>47.4</c:v>
                </c:pt>
                <c:pt idx="82">
                  <c:v>48.7</c:v>
                </c:pt>
                <c:pt idx="83">
                  <c:v>47.0</c:v>
                </c:pt>
                <c:pt idx="84">
                  <c:v>46.8</c:v>
                </c:pt>
                <c:pt idx="85">
                  <c:v>48.1</c:v>
                </c:pt>
                <c:pt idx="86">
                  <c:v>48.8</c:v>
                </c:pt>
                <c:pt idx="87">
                  <c:v>47.7</c:v>
                </c:pt>
                <c:pt idx="88">
                  <c:v>49.4</c:v>
                </c:pt>
                <c:pt idx="89">
                  <c:v>48.9</c:v>
                </c:pt>
                <c:pt idx="90">
                  <c:v>47.7</c:v>
                </c:pt>
                <c:pt idx="91">
                  <c:v>49.6</c:v>
                </c:pt>
                <c:pt idx="92">
                  <c:v>51.3</c:v>
                </c:pt>
                <c:pt idx="93">
                  <c:v>49.2</c:v>
                </c:pt>
                <c:pt idx="94">
                  <c:v>47.4</c:v>
                </c:pt>
                <c:pt idx="95">
                  <c:v>50.8</c:v>
                </c:pt>
                <c:pt idx="96">
                  <c:v>50.9</c:v>
                </c:pt>
                <c:pt idx="97">
                  <c:v>48.6</c:v>
                </c:pt>
                <c:pt idx="98">
                  <c:v>48.4</c:v>
                </c:pt>
                <c:pt idx="99">
                  <c:v>49.1</c:v>
                </c:pt>
                <c:pt idx="100">
                  <c:v>48.8</c:v>
                </c:pt>
                <c:pt idx="101">
                  <c:v>46.6</c:v>
                </c:pt>
                <c:pt idx="102">
                  <c:v>48.0</c:v>
                </c:pt>
                <c:pt idx="103">
                  <c:v>53.0</c:v>
                </c:pt>
                <c:pt idx="104">
                  <c:v>50.8</c:v>
                </c:pt>
                <c:pt idx="105">
                  <c:v>49.4</c:v>
                </c:pt>
                <c:pt idx="106">
                  <c:v>50.7</c:v>
                </c:pt>
                <c:pt idx="107">
                  <c:v>50.4</c:v>
                </c:pt>
                <c:pt idx="108">
                  <c:v>48.7</c:v>
                </c:pt>
                <c:pt idx="109">
                  <c:v>49.5</c:v>
                </c:pt>
                <c:pt idx="110">
                  <c:v>50.8</c:v>
                </c:pt>
                <c:pt idx="111">
                  <c:v>51.3</c:v>
                </c:pt>
                <c:pt idx="112">
                  <c:v>50.4</c:v>
                </c:pt>
                <c:pt idx="113">
                  <c:v>48.0</c:v>
                </c:pt>
                <c:pt idx="114">
                  <c:v>48.0</c:v>
                </c:pt>
                <c:pt idx="115">
                  <c:v>50.6</c:v>
                </c:pt>
                <c:pt idx="116">
                  <c:v>50.2</c:v>
                </c:pt>
                <c:pt idx="117">
                  <c:v>53.1</c:v>
                </c:pt>
              </c:numCache>
            </c:numRef>
          </c:yVal>
          <c:smooth val="0"/>
        </c:ser>
        <c:dLbls>
          <c:showLegendKey val="0"/>
          <c:showVal val="0"/>
          <c:showCatName val="0"/>
          <c:showSerName val="0"/>
          <c:showPercent val="0"/>
          <c:showBubbleSize val="0"/>
        </c:dLbls>
        <c:axId val="723302232"/>
        <c:axId val="657817832"/>
      </c:scatterChart>
      <c:valAx>
        <c:axId val="723302232"/>
        <c:scaling>
          <c:orientation val="minMax"/>
          <c:max val="2015.0"/>
          <c:min val="1890.0"/>
        </c:scaling>
        <c:delete val="0"/>
        <c:axPos val="b"/>
        <c:numFmt formatCode="General" sourceLinked="1"/>
        <c:majorTickMark val="out"/>
        <c:minorTickMark val="none"/>
        <c:tickLblPos val="nextTo"/>
        <c:txPr>
          <a:bodyPr/>
          <a:lstStyle/>
          <a:p>
            <a:pPr>
              <a:defRPr b="1"/>
            </a:pPr>
            <a:endParaRPr lang="en-US"/>
          </a:p>
        </c:txPr>
        <c:crossAx val="657817832"/>
        <c:crosses val="autoZero"/>
        <c:crossBetween val="midCat"/>
      </c:valAx>
      <c:valAx>
        <c:axId val="657817832"/>
        <c:scaling>
          <c:orientation val="minMax"/>
        </c:scaling>
        <c:delete val="0"/>
        <c:axPos val="l"/>
        <c:majorGridlines/>
        <c:title>
          <c:tx>
            <c:rich>
              <a:bodyPr rot="-5400000" vert="horz"/>
              <a:lstStyle/>
              <a:p>
                <a:pPr>
                  <a:defRPr/>
                </a:pPr>
                <a:r>
                  <a:rPr lang="en-US" dirty="0" smtClean="0"/>
                  <a:t>Temperature</a:t>
                </a:r>
                <a:r>
                  <a:rPr lang="en-US" baseline="0" dirty="0" smtClean="0"/>
                  <a:t> (</a:t>
                </a:r>
                <a:r>
                  <a:rPr lang="en-US" baseline="30000" dirty="0" err="1" smtClean="0"/>
                  <a:t>o</a:t>
                </a:r>
                <a:r>
                  <a:rPr lang="en-US" baseline="0" dirty="0" err="1" smtClean="0"/>
                  <a:t>F</a:t>
                </a:r>
                <a:r>
                  <a:rPr lang="en-US" baseline="0" dirty="0" smtClean="0"/>
                  <a:t>)</a:t>
                </a:r>
                <a:endParaRPr lang="en-US" dirty="0"/>
              </a:p>
            </c:rich>
          </c:tx>
          <c:layout/>
          <c:overlay val="0"/>
        </c:title>
        <c:numFmt formatCode="0.0" sourceLinked="1"/>
        <c:majorTickMark val="out"/>
        <c:minorTickMark val="none"/>
        <c:tickLblPos val="nextTo"/>
        <c:txPr>
          <a:bodyPr/>
          <a:lstStyle/>
          <a:p>
            <a:pPr>
              <a:defRPr b="1"/>
            </a:pPr>
            <a:endParaRPr lang="en-US"/>
          </a:p>
        </c:txPr>
        <c:crossAx val="723302232"/>
        <c:crosses val="autoZero"/>
        <c:crossBetween val="midCat"/>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0"/>
    </mc:Choice>
    <mc:Fallback>
      <c:style val="20"/>
    </mc:Fallback>
  </mc:AlternateContent>
  <c:chart>
    <c:title>
      <c:tx>
        <c:rich>
          <a:bodyPr/>
          <a:lstStyle/>
          <a:p>
            <a:pPr>
              <a:defRPr/>
            </a:pPr>
            <a:r>
              <a:rPr lang="en-US"/>
              <a:t>Illinois Climate Region 2 Annual Temperature</a:t>
            </a:r>
          </a:p>
        </c:rich>
      </c:tx>
      <c:layout/>
      <c:overlay val="0"/>
    </c:title>
    <c:autoTitleDeleted val="0"/>
    <c:plotArea>
      <c:layout/>
      <c:scatterChart>
        <c:scatterStyle val="lineMarker"/>
        <c:varyColors val="0"/>
        <c:ser>
          <c:idx val="0"/>
          <c:order val="0"/>
          <c:trendline>
            <c:trendlineType val="linear"/>
            <c:dispRSqr val="0"/>
            <c:dispEq val="0"/>
          </c:trendline>
          <c:xVal>
            <c:numRef>
              <c:f>AnnTemp!$A$86:$A$127</c:f>
              <c:numCache>
                <c:formatCode>General</c:formatCode>
                <c:ptCount val="42"/>
                <c:pt idx="0">
                  <c:v>1971.0</c:v>
                </c:pt>
                <c:pt idx="1">
                  <c:v>1972.0</c:v>
                </c:pt>
                <c:pt idx="2">
                  <c:v>1973.0</c:v>
                </c:pt>
                <c:pt idx="3">
                  <c:v>1974.0</c:v>
                </c:pt>
                <c:pt idx="4">
                  <c:v>1975.0</c:v>
                </c:pt>
                <c:pt idx="5">
                  <c:v>1976.0</c:v>
                </c:pt>
                <c:pt idx="6">
                  <c:v>1977.0</c:v>
                </c:pt>
                <c:pt idx="7">
                  <c:v>1978.0</c:v>
                </c:pt>
                <c:pt idx="8">
                  <c:v>1979.0</c:v>
                </c:pt>
                <c:pt idx="9">
                  <c:v>1980.0</c:v>
                </c:pt>
                <c:pt idx="10">
                  <c:v>1981.0</c:v>
                </c:pt>
                <c:pt idx="11">
                  <c:v>1982.0</c:v>
                </c:pt>
                <c:pt idx="12">
                  <c:v>1983.0</c:v>
                </c:pt>
                <c:pt idx="13">
                  <c:v>1984.0</c:v>
                </c:pt>
                <c:pt idx="14">
                  <c:v>1985.0</c:v>
                </c:pt>
                <c:pt idx="15">
                  <c:v>1986.0</c:v>
                </c:pt>
                <c:pt idx="16">
                  <c:v>1987.0</c:v>
                </c:pt>
                <c:pt idx="17">
                  <c:v>1988.0</c:v>
                </c:pt>
                <c:pt idx="18">
                  <c:v>1989.0</c:v>
                </c:pt>
                <c:pt idx="19">
                  <c:v>1990.0</c:v>
                </c:pt>
                <c:pt idx="20">
                  <c:v>1991.0</c:v>
                </c:pt>
                <c:pt idx="21">
                  <c:v>1992.0</c:v>
                </c:pt>
                <c:pt idx="22">
                  <c:v>1993.0</c:v>
                </c:pt>
                <c:pt idx="23">
                  <c:v>1994.0</c:v>
                </c:pt>
                <c:pt idx="24">
                  <c:v>1995.0</c:v>
                </c:pt>
                <c:pt idx="25">
                  <c:v>1996.0</c:v>
                </c:pt>
                <c:pt idx="26">
                  <c:v>1997.0</c:v>
                </c:pt>
                <c:pt idx="27">
                  <c:v>1998.0</c:v>
                </c:pt>
                <c:pt idx="28">
                  <c:v>1999.0</c:v>
                </c:pt>
                <c:pt idx="29">
                  <c:v>2000.0</c:v>
                </c:pt>
                <c:pt idx="30">
                  <c:v>2001.0</c:v>
                </c:pt>
                <c:pt idx="31">
                  <c:v>2002.0</c:v>
                </c:pt>
                <c:pt idx="32">
                  <c:v>2003.0</c:v>
                </c:pt>
                <c:pt idx="33">
                  <c:v>2004.0</c:v>
                </c:pt>
                <c:pt idx="34">
                  <c:v>2005.0</c:v>
                </c:pt>
                <c:pt idx="35">
                  <c:v>2006.0</c:v>
                </c:pt>
                <c:pt idx="36">
                  <c:v>2007.0</c:v>
                </c:pt>
                <c:pt idx="37">
                  <c:v>2008.0</c:v>
                </c:pt>
                <c:pt idx="38">
                  <c:v>2009.0</c:v>
                </c:pt>
                <c:pt idx="39">
                  <c:v>2010.0</c:v>
                </c:pt>
                <c:pt idx="40">
                  <c:v>2011.0</c:v>
                </c:pt>
                <c:pt idx="41">
                  <c:v>2012.0</c:v>
                </c:pt>
              </c:numCache>
            </c:numRef>
          </c:xVal>
          <c:yVal>
            <c:numRef>
              <c:f>AnnTemp!$B$86:$B$127</c:f>
              <c:numCache>
                <c:formatCode>0.0</c:formatCode>
                <c:ptCount val="42"/>
                <c:pt idx="0">
                  <c:v>49.6</c:v>
                </c:pt>
                <c:pt idx="1">
                  <c:v>47.2</c:v>
                </c:pt>
                <c:pt idx="2">
                  <c:v>51.0</c:v>
                </c:pt>
                <c:pt idx="3">
                  <c:v>49.1</c:v>
                </c:pt>
                <c:pt idx="4">
                  <c:v>49.6</c:v>
                </c:pt>
                <c:pt idx="5">
                  <c:v>47.4</c:v>
                </c:pt>
                <c:pt idx="6">
                  <c:v>48.7</c:v>
                </c:pt>
                <c:pt idx="7">
                  <c:v>47.0</c:v>
                </c:pt>
                <c:pt idx="8">
                  <c:v>46.8</c:v>
                </c:pt>
                <c:pt idx="9">
                  <c:v>48.1</c:v>
                </c:pt>
                <c:pt idx="10">
                  <c:v>48.8</c:v>
                </c:pt>
                <c:pt idx="11">
                  <c:v>47.7</c:v>
                </c:pt>
                <c:pt idx="12">
                  <c:v>49.4</c:v>
                </c:pt>
                <c:pt idx="13">
                  <c:v>48.9</c:v>
                </c:pt>
                <c:pt idx="14">
                  <c:v>47.7</c:v>
                </c:pt>
                <c:pt idx="15">
                  <c:v>49.6</c:v>
                </c:pt>
                <c:pt idx="16">
                  <c:v>51.3</c:v>
                </c:pt>
                <c:pt idx="17">
                  <c:v>49.2</c:v>
                </c:pt>
                <c:pt idx="18">
                  <c:v>47.4</c:v>
                </c:pt>
                <c:pt idx="19">
                  <c:v>50.8</c:v>
                </c:pt>
                <c:pt idx="20">
                  <c:v>50.9</c:v>
                </c:pt>
                <c:pt idx="21">
                  <c:v>48.6</c:v>
                </c:pt>
                <c:pt idx="22">
                  <c:v>48.4</c:v>
                </c:pt>
                <c:pt idx="23">
                  <c:v>49.1</c:v>
                </c:pt>
                <c:pt idx="24">
                  <c:v>48.8</c:v>
                </c:pt>
                <c:pt idx="25">
                  <c:v>46.6</c:v>
                </c:pt>
                <c:pt idx="26">
                  <c:v>48.0</c:v>
                </c:pt>
                <c:pt idx="27">
                  <c:v>53.0</c:v>
                </c:pt>
                <c:pt idx="28">
                  <c:v>50.8</c:v>
                </c:pt>
                <c:pt idx="29">
                  <c:v>49.4</c:v>
                </c:pt>
                <c:pt idx="30">
                  <c:v>50.7</c:v>
                </c:pt>
                <c:pt idx="31">
                  <c:v>50.4</c:v>
                </c:pt>
                <c:pt idx="32">
                  <c:v>48.7</c:v>
                </c:pt>
                <c:pt idx="33">
                  <c:v>49.5</c:v>
                </c:pt>
                <c:pt idx="34">
                  <c:v>50.8</c:v>
                </c:pt>
                <c:pt idx="35">
                  <c:v>51.3</c:v>
                </c:pt>
                <c:pt idx="36">
                  <c:v>50.4</c:v>
                </c:pt>
                <c:pt idx="37">
                  <c:v>48.0</c:v>
                </c:pt>
                <c:pt idx="38">
                  <c:v>48.0</c:v>
                </c:pt>
                <c:pt idx="39">
                  <c:v>50.6</c:v>
                </c:pt>
                <c:pt idx="40">
                  <c:v>50.2</c:v>
                </c:pt>
                <c:pt idx="41">
                  <c:v>53.1</c:v>
                </c:pt>
              </c:numCache>
            </c:numRef>
          </c:yVal>
          <c:smooth val="0"/>
        </c:ser>
        <c:dLbls>
          <c:showLegendKey val="0"/>
          <c:showVal val="0"/>
          <c:showCatName val="0"/>
          <c:showSerName val="0"/>
          <c:showPercent val="0"/>
          <c:showBubbleSize val="0"/>
        </c:dLbls>
        <c:axId val="635266856"/>
        <c:axId val="641273944"/>
      </c:scatterChart>
      <c:valAx>
        <c:axId val="635266856"/>
        <c:scaling>
          <c:orientation val="minMax"/>
          <c:max val="2015.0"/>
          <c:min val="1970.0"/>
        </c:scaling>
        <c:delete val="0"/>
        <c:axPos val="b"/>
        <c:numFmt formatCode="General" sourceLinked="1"/>
        <c:majorTickMark val="out"/>
        <c:minorTickMark val="none"/>
        <c:tickLblPos val="nextTo"/>
        <c:txPr>
          <a:bodyPr/>
          <a:lstStyle/>
          <a:p>
            <a:pPr>
              <a:defRPr b="1"/>
            </a:pPr>
            <a:endParaRPr lang="en-US"/>
          </a:p>
        </c:txPr>
        <c:crossAx val="641273944"/>
        <c:crosses val="autoZero"/>
        <c:crossBetween val="midCat"/>
      </c:valAx>
      <c:valAx>
        <c:axId val="641273944"/>
        <c:scaling>
          <c:orientation val="minMax"/>
        </c:scaling>
        <c:delete val="0"/>
        <c:axPos val="l"/>
        <c:majorGridlines/>
        <c:title>
          <c:tx>
            <c:rich>
              <a:bodyPr rot="-5400000" vert="horz"/>
              <a:lstStyle/>
              <a:p>
                <a:pPr>
                  <a:defRPr/>
                </a:pPr>
                <a:r>
                  <a:rPr lang="en-US" dirty="0"/>
                  <a:t>Temperature (</a:t>
                </a:r>
                <a:r>
                  <a:rPr lang="en-US" baseline="30000" dirty="0" err="1"/>
                  <a:t>o</a:t>
                </a:r>
                <a:r>
                  <a:rPr lang="en-US" dirty="0" err="1"/>
                  <a:t>F</a:t>
                </a:r>
                <a:r>
                  <a:rPr lang="en-US" dirty="0"/>
                  <a:t>)</a:t>
                </a:r>
              </a:p>
            </c:rich>
          </c:tx>
          <c:layout>
            <c:manualLayout>
              <c:xMode val="edge"/>
              <c:yMode val="edge"/>
              <c:x val="0.00138888888888889"/>
              <c:y val="0.377450922760392"/>
            </c:manualLayout>
          </c:layout>
          <c:overlay val="0"/>
        </c:title>
        <c:numFmt formatCode="0.0" sourceLinked="1"/>
        <c:majorTickMark val="out"/>
        <c:minorTickMark val="none"/>
        <c:tickLblPos val="nextTo"/>
        <c:txPr>
          <a:bodyPr/>
          <a:lstStyle/>
          <a:p>
            <a:pPr>
              <a:defRPr b="1"/>
            </a:pPr>
            <a:endParaRPr lang="en-US"/>
          </a:p>
        </c:txPr>
        <c:crossAx val="635266856"/>
        <c:crosses val="autoZero"/>
        <c:crossBetween val="midCat"/>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2400"/>
            </a:pPr>
            <a:r>
              <a:rPr lang="en-US" sz="2400"/>
              <a:t>Illinois</a:t>
            </a:r>
            <a:r>
              <a:rPr lang="en-US" sz="2400" baseline="0"/>
              <a:t> Climate Region 2 Heating Degree Days</a:t>
            </a:r>
            <a:endParaRPr lang="en-US" sz="2400"/>
          </a:p>
        </c:rich>
      </c:tx>
      <c:layout/>
      <c:overlay val="0"/>
    </c:title>
    <c:autoTitleDeleted val="0"/>
    <c:plotArea>
      <c:layout/>
      <c:barChart>
        <c:barDir val="col"/>
        <c:grouping val="clustered"/>
        <c:varyColors val="0"/>
        <c:ser>
          <c:idx val="0"/>
          <c:order val="0"/>
          <c:invertIfNegative val="0"/>
          <c:cat>
            <c:numRef>
              <c:f>HDD!$A$86:$A$128</c:f>
              <c:numCache>
                <c:formatCode>General</c:formatCode>
                <c:ptCount val="43"/>
                <c:pt idx="0">
                  <c:v>1970.0</c:v>
                </c:pt>
                <c:pt idx="1">
                  <c:v>1971.0</c:v>
                </c:pt>
                <c:pt idx="2">
                  <c:v>1972.0</c:v>
                </c:pt>
                <c:pt idx="3">
                  <c:v>1973.0</c:v>
                </c:pt>
                <c:pt idx="4">
                  <c:v>1974.0</c:v>
                </c:pt>
                <c:pt idx="5">
                  <c:v>1975.0</c:v>
                </c:pt>
                <c:pt idx="6">
                  <c:v>1976.0</c:v>
                </c:pt>
                <c:pt idx="7">
                  <c:v>1977.0</c:v>
                </c:pt>
                <c:pt idx="8">
                  <c:v>1978.0</c:v>
                </c:pt>
                <c:pt idx="9">
                  <c:v>1979.0</c:v>
                </c:pt>
                <c:pt idx="10">
                  <c:v>1980.0</c:v>
                </c:pt>
                <c:pt idx="11">
                  <c:v>1981.0</c:v>
                </c:pt>
                <c:pt idx="12">
                  <c:v>1982.0</c:v>
                </c:pt>
                <c:pt idx="13">
                  <c:v>1983.0</c:v>
                </c:pt>
                <c:pt idx="14">
                  <c:v>1984.0</c:v>
                </c:pt>
                <c:pt idx="15">
                  <c:v>1985.0</c:v>
                </c:pt>
                <c:pt idx="16">
                  <c:v>1986.0</c:v>
                </c:pt>
                <c:pt idx="17">
                  <c:v>1987.0</c:v>
                </c:pt>
                <c:pt idx="18">
                  <c:v>1988.0</c:v>
                </c:pt>
                <c:pt idx="19">
                  <c:v>1989.0</c:v>
                </c:pt>
                <c:pt idx="20">
                  <c:v>1990.0</c:v>
                </c:pt>
                <c:pt idx="21">
                  <c:v>1991.0</c:v>
                </c:pt>
                <c:pt idx="22">
                  <c:v>1992.0</c:v>
                </c:pt>
                <c:pt idx="23">
                  <c:v>1993.0</c:v>
                </c:pt>
                <c:pt idx="24">
                  <c:v>1994.0</c:v>
                </c:pt>
                <c:pt idx="25">
                  <c:v>1995.0</c:v>
                </c:pt>
                <c:pt idx="26">
                  <c:v>1996.0</c:v>
                </c:pt>
                <c:pt idx="27">
                  <c:v>1997.0</c:v>
                </c:pt>
                <c:pt idx="28">
                  <c:v>1998.0</c:v>
                </c:pt>
                <c:pt idx="29">
                  <c:v>1999.0</c:v>
                </c:pt>
                <c:pt idx="30">
                  <c:v>2000.0</c:v>
                </c:pt>
                <c:pt idx="31">
                  <c:v>2001.0</c:v>
                </c:pt>
                <c:pt idx="32">
                  <c:v>2002.0</c:v>
                </c:pt>
                <c:pt idx="33">
                  <c:v>2003.0</c:v>
                </c:pt>
                <c:pt idx="34">
                  <c:v>2004.0</c:v>
                </c:pt>
                <c:pt idx="35">
                  <c:v>2005.0</c:v>
                </c:pt>
                <c:pt idx="36">
                  <c:v>2006.0</c:v>
                </c:pt>
                <c:pt idx="37">
                  <c:v>2007.0</c:v>
                </c:pt>
                <c:pt idx="38">
                  <c:v>2008.0</c:v>
                </c:pt>
                <c:pt idx="39">
                  <c:v>2009.0</c:v>
                </c:pt>
                <c:pt idx="40">
                  <c:v>2010.0</c:v>
                </c:pt>
                <c:pt idx="41">
                  <c:v>2011.0</c:v>
                </c:pt>
                <c:pt idx="42">
                  <c:v>2012.0</c:v>
                </c:pt>
              </c:numCache>
            </c:numRef>
          </c:cat>
          <c:val>
            <c:numRef>
              <c:f>HDD!$B$87:$B$128</c:f>
              <c:numCache>
                <c:formatCode>General</c:formatCode>
                <c:ptCount val="42"/>
                <c:pt idx="0">
                  <c:v>6.0</c:v>
                </c:pt>
                <c:pt idx="1">
                  <c:v>6.0</c:v>
                </c:pt>
                <c:pt idx="2">
                  <c:v>5.0</c:v>
                </c:pt>
                <c:pt idx="3">
                  <c:v>6.0</c:v>
                </c:pt>
                <c:pt idx="4">
                  <c:v>6.0</c:v>
                </c:pt>
                <c:pt idx="5">
                  <c:v>6.0</c:v>
                </c:pt>
                <c:pt idx="6">
                  <c:v>6.0</c:v>
                </c:pt>
                <c:pt idx="7">
                  <c:v>7.0</c:v>
                </c:pt>
                <c:pt idx="8">
                  <c:v>7.0</c:v>
                </c:pt>
                <c:pt idx="9">
                  <c:v>6.0</c:v>
                </c:pt>
                <c:pt idx="10">
                  <c:v>6.0</c:v>
                </c:pt>
                <c:pt idx="11">
                  <c:v>6.0</c:v>
                </c:pt>
                <c:pt idx="12">
                  <c:v>6.0</c:v>
                </c:pt>
                <c:pt idx="13">
                  <c:v>6.0</c:v>
                </c:pt>
                <c:pt idx="14">
                  <c:v>6.0</c:v>
                </c:pt>
                <c:pt idx="15">
                  <c:v>6.0</c:v>
                </c:pt>
                <c:pt idx="16">
                  <c:v>5.0</c:v>
                </c:pt>
                <c:pt idx="17">
                  <c:v>6.0</c:v>
                </c:pt>
                <c:pt idx="18">
                  <c:v>7.0</c:v>
                </c:pt>
                <c:pt idx="19">
                  <c:v>5.0</c:v>
                </c:pt>
                <c:pt idx="20">
                  <c:v>6.0</c:v>
                </c:pt>
                <c:pt idx="21">
                  <c:v>6.0</c:v>
                </c:pt>
                <c:pt idx="22">
                  <c:v>6.0</c:v>
                </c:pt>
                <c:pt idx="23">
                  <c:v>6.0</c:v>
                </c:pt>
                <c:pt idx="24">
                  <c:v>6.0</c:v>
                </c:pt>
                <c:pt idx="25">
                  <c:v>7.0</c:v>
                </c:pt>
                <c:pt idx="26">
                  <c:v>6.0</c:v>
                </c:pt>
                <c:pt idx="27">
                  <c:v>5.0</c:v>
                </c:pt>
                <c:pt idx="28">
                  <c:v>6.0</c:v>
                </c:pt>
                <c:pt idx="29">
                  <c:v>6.0</c:v>
                </c:pt>
                <c:pt idx="30">
                  <c:v>5.0</c:v>
                </c:pt>
                <c:pt idx="31">
                  <c:v>6.0</c:v>
                </c:pt>
                <c:pt idx="32">
                  <c:v>6.0</c:v>
                </c:pt>
                <c:pt idx="33">
                  <c:v>6.0</c:v>
                </c:pt>
                <c:pt idx="34">
                  <c:v>6.0</c:v>
                </c:pt>
                <c:pt idx="35">
                  <c:v>5.0</c:v>
                </c:pt>
                <c:pt idx="36">
                  <c:v>6.0</c:v>
                </c:pt>
                <c:pt idx="37">
                  <c:v>6.0</c:v>
                </c:pt>
                <c:pt idx="38">
                  <c:v>6.0</c:v>
                </c:pt>
                <c:pt idx="39">
                  <c:v>6.0</c:v>
                </c:pt>
                <c:pt idx="40">
                  <c:v>6.0</c:v>
                </c:pt>
                <c:pt idx="41">
                  <c:v>5.0</c:v>
                </c:pt>
              </c:numCache>
            </c:numRef>
          </c:val>
        </c:ser>
        <c:ser>
          <c:idx val="2"/>
          <c:order val="1"/>
          <c:spPr>
            <a:solidFill>
              <a:srgbClr val="FF0000"/>
            </a:solidFill>
            <a:ln>
              <a:solidFill>
                <a:srgbClr val="FF0000"/>
              </a:solidFill>
            </a:ln>
          </c:spPr>
          <c:invertIfNegative val="0"/>
          <c:trendline>
            <c:spPr>
              <a:ln w="57150" cmpd="sng">
                <a:solidFill>
                  <a:srgbClr val="FF0000"/>
                </a:solidFill>
              </a:ln>
            </c:spPr>
            <c:trendlineType val="linear"/>
            <c:dispRSqr val="0"/>
            <c:dispEq val="0"/>
          </c:trendline>
          <c:cat>
            <c:numRef>
              <c:f>HDD!$A$86:$A$128</c:f>
              <c:numCache>
                <c:formatCode>General</c:formatCode>
                <c:ptCount val="43"/>
                <c:pt idx="0">
                  <c:v>1970.0</c:v>
                </c:pt>
                <c:pt idx="1">
                  <c:v>1971.0</c:v>
                </c:pt>
                <c:pt idx="2">
                  <c:v>1972.0</c:v>
                </c:pt>
                <c:pt idx="3">
                  <c:v>1973.0</c:v>
                </c:pt>
                <c:pt idx="4">
                  <c:v>1974.0</c:v>
                </c:pt>
                <c:pt idx="5">
                  <c:v>1975.0</c:v>
                </c:pt>
                <c:pt idx="6">
                  <c:v>1976.0</c:v>
                </c:pt>
                <c:pt idx="7">
                  <c:v>1977.0</c:v>
                </c:pt>
                <c:pt idx="8">
                  <c:v>1978.0</c:v>
                </c:pt>
                <c:pt idx="9">
                  <c:v>1979.0</c:v>
                </c:pt>
                <c:pt idx="10">
                  <c:v>1980.0</c:v>
                </c:pt>
                <c:pt idx="11">
                  <c:v>1981.0</c:v>
                </c:pt>
                <c:pt idx="12">
                  <c:v>1982.0</c:v>
                </c:pt>
                <c:pt idx="13">
                  <c:v>1983.0</c:v>
                </c:pt>
                <c:pt idx="14">
                  <c:v>1984.0</c:v>
                </c:pt>
                <c:pt idx="15">
                  <c:v>1985.0</c:v>
                </c:pt>
                <c:pt idx="16">
                  <c:v>1986.0</c:v>
                </c:pt>
                <c:pt idx="17">
                  <c:v>1987.0</c:v>
                </c:pt>
                <c:pt idx="18">
                  <c:v>1988.0</c:v>
                </c:pt>
                <c:pt idx="19">
                  <c:v>1989.0</c:v>
                </c:pt>
                <c:pt idx="20">
                  <c:v>1990.0</c:v>
                </c:pt>
                <c:pt idx="21">
                  <c:v>1991.0</c:v>
                </c:pt>
                <c:pt idx="22">
                  <c:v>1992.0</c:v>
                </c:pt>
                <c:pt idx="23">
                  <c:v>1993.0</c:v>
                </c:pt>
                <c:pt idx="24">
                  <c:v>1994.0</c:v>
                </c:pt>
                <c:pt idx="25">
                  <c:v>1995.0</c:v>
                </c:pt>
                <c:pt idx="26">
                  <c:v>1996.0</c:v>
                </c:pt>
                <c:pt idx="27">
                  <c:v>1997.0</c:v>
                </c:pt>
                <c:pt idx="28">
                  <c:v>1998.0</c:v>
                </c:pt>
                <c:pt idx="29">
                  <c:v>1999.0</c:v>
                </c:pt>
                <c:pt idx="30">
                  <c:v>2000.0</c:v>
                </c:pt>
                <c:pt idx="31">
                  <c:v>2001.0</c:v>
                </c:pt>
                <c:pt idx="32">
                  <c:v>2002.0</c:v>
                </c:pt>
                <c:pt idx="33">
                  <c:v>2003.0</c:v>
                </c:pt>
                <c:pt idx="34">
                  <c:v>2004.0</c:v>
                </c:pt>
                <c:pt idx="35">
                  <c:v>2005.0</c:v>
                </c:pt>
                <c:pt idx="36">
                  <c:v>2006.0</c:v>
                </c:pt>
                <c:pt idx="37">
                  <c:v>2007.0</c:v>
                </c:pt>
                <c:pt idx="38">
                  <c:v>2008.0</c:v>
                </c:pt>
                <c:pt idx="39">
                  <c:v>2009.0</c:v>
                </c:pt>
                <c:pt idx="40">
                  <c:v>2010.0</c:v>
                </c:pt>
                <c:pt idx="41">
                  <c:v>2011.0</c:v>
                </c:pt>
                <c:pt idx="42">
                  <c:v>2012.0</c:v>
                </c:pt>
              </c:numCache>
            </c:numRef>
          </c:cat>
          <c:val>
            <c:numRef>
              <c:f>HDD!$D$86:$D$128</c:f>
              <c:numCache>
                <c:formatCode>General</c:formatCode>
                <c:ptCount val="43"/>
                <c:pt idx="0">
                  <c:v>6584.0</c:v>
                </c:pt>
                <c:pt idx="1">
                  <c:v>6276.0</c:v>
                </c:pt>
                <c:pt idx="2">
                  <c:v>6968.0</c:v>
                </c:pt>
                <c:pt idx="3">
                  <c:v>5839.0</c:v>
                </c:pt>
                <c:pt idx="4">
                  <c:v>6282.0</c:v>
                </c:pt>
                <c:pt idx="5">
                  <c:v>6262.0</c:v>
                </c:pt>
                <c:pt idx="6">
                  <c:v>6956.0</c:v>
                </c:pt>
                <c:pt idx="7">
                  <c:v>6648.0</c:v>
                </c:pt>
                <c:pt idx="8">
                  <c:v>7205.0</c:v>
                </c:pt>
                <c:pt idx="9">
                  <c:v>7159.0</c:v>
                </c:pt>
                <c:pt idx="10">
                  <c:v>6864.0</c:v>
                </c:pt>
                <c:pt idx="11">
                  <c:v>6456.0</c:v>
                </c:pt>
                <c:pt idx="12">
                  <c:v>6819.0</c:v>
                </c:pt>
                <c:pt idx="13">
                  <c:v>6599.0</c:v>
                </c:pt>
                <c:pt idx="14">
                  <c:v>6583.0</c:v>
                </c:pt>
                <c:pt idx="15">
                  <c:v>6912.0</c:v>
                </c:pt>
                <c:pt idx="16">
                  <c:v>6327.0</c:v>
                </c:pt>
                <c:pt idx="17">
                  <c:v>5891.0</c:v>
                </c:pt>
                <c:pt idx="18">
                  <c:v>6761.0</c:v>
                </c:pt>
                <c:pt idx="19">
                  <c:v>7000.0</c:v>
                </c:pt>
                <c:pt idx="20">
                  <c:v>5810.0</c:v>
                </c:pt>
                <c:pt idx="21">
                  <c:v>6109.0</c:v>
                </c:pt>
                <c:pt idx="22">
                  <c:v>6377.0</c:v>
                </c:pt>
                <c:pt idx="23">
                  <c:v>6755.0</c:v>
                </c:pt>
                <c:pt idx="24">
                  <c:v>6410.0</c:v>
                </c:pt>
                <c:pt idx="25">
                  <c:v>6860.0</c:v>
                </c:pt>
                <c:pt idx="26">
                  <c:v>7243.0</c:v>
                </c:pt>
                <c:pt idx="27">
                  <c:v>6792.0</c:v>
                </c:pt>
                <c:pt idx="28">
                  <c:v>5315.0</c:v>
                </c:pt>
                <c:pt idx="29">
                  <c:v>6053.0</c:v>
                </c:pt>
                <c:pt idx="30">
                  <c:v>6360.0</c:v>
                </c:pt>
                <c:pt idx="31">
                  <c:v>5960.0</c:v>
                </c:pt>
                <c:pt idx="32">
                  <c:v>6268.0</c:v>
                </c:pt>
                <c:pt idx="33">
                  <c:v>6562.0</c:v>
                </c:pt>
                <c:pt idx="34">
                  <c:v>6073.0</c:v>
                </c:pt>
                <c:pt idx="35">
                  <c:v>6089.0</c:v>
                </c:pt>
                <c:pt idx="36">
                  <c:v>5622.0</c:v>
                </c:pt>
                <c:pt idx="37">
                  <c:v>6201.0</c:v>
                </c:pt>
                <c:pt idx="38">
                  <c:v>6952.0</c:v>
                </c:pt>
                <c:pt idx="39">
                  <c:v>6743.0</c:v>
                </c:pt>
                <c:pt idx="40">
                  <c:v>6300.0</c:v>
                </c:pt>
                <c:pt idx="41">
                  <c:v>6305.0</c:v>
                </c:pt>
                <c:pt idx="42">
                  <c:v>5301.0</c:v>
                </c:pt>
              </c:numCache>
            </c:numRef>
          </c:val>
        </c:ser>
        <c:dLbls>
          <c:showLegendKey val="0"/>
          <c:showVal val="0"/>
          <c:showCatName val="0"/>
          <c:showSerName val="0"/>
          <c:showPercent val="0"/>
          <c:showBubbleSize val="0"/>
        </c:dLbls>
        <c:gapWidth val="150"/>
        <c:axId val="723147272"/>
        <c:axId val="716240664"/>
      </c:barChart>
      <c:catAx>
        <c:axId val="723147272"/>
        <c:scaling>
          <c:orientation val="minMax"/>
        </c:scaling>
        <c:delete val="0"/>
        <c:axPos val="b"/>
        <c:numFmt formatCode="General" sourceLinked="1"/>
        <c:majorTickMark val="out"/>
        <c:minorTickMark val="none"/>
        <c:tickLblPos val="nextTo"/>
        <c:txPr>
          <a:bodyPr/>
          <a:lstStyle/>
          <a:p>
            <a:pPr>
              <a:defRPr sz="1800" b="1"/>
            </a:pPr>
            <a:endParaRPr lang="en-US"/>
          </a:p>
        </c:txPr>
        <c:crossAx val="716240664"/>
        <c:crosses val="autoZero"/>
        <c:auto val="1"/>
        <c:lblAlgn val="ctr"/>
        <c:lblOffset val="100"/>
        <c:tickLblSkip val="5"/>
        <c:noMultiLvlLbl val="0"/>
      </c:catAx>
      <c:valAx>
        <c:axId val="716240664"/>
        <c:scaling>
          <c:orientation val="minMax"/>
          <c:min val="5000.0"/>
        </c:scaling>
        <c:delete val="0"/>
        <c:axPos val="l"/>
        <c:majorGridlines/>
        <c:title>
          <c:tx>
            <c:rich>
              <a:bodyPr rot="-5400000" vert="horz"/>
              <a:lstStyle/>
              <a:p>
                <a:pPr>
                  <a:defRPr sz="1800"/>
                </a:pPr>
                <a:r>
                  <a:rPr lang="en-US" sz="1800"/>
                  <a:t>Heating Degre</a:t>
                </a:r>
                <a:r>
                  <a:rPr lang="en-US" sz="1800" baseline="0"/>
                  <a:t> Days</a:t>
                </a:r>
                <a:endParaRPr lang="en-US" sz="1800"/>
              </a:p>
            </c:rich>
          </c:tx>
          <c:layout/>
          <c:overlay val="0"/>
        </c:title>
        <c:numFmt formatCode="General" sourceLinked="1"/>
        <c:majorTickMark val="out"/>
        <c:minorTickMark val="none"/>
        <c:tickLblPos val="nextTo"/>
        <c:txPr>
          <a:bodyPr/>
          <a:lstStyle/>
          <a:p>
            <a:pPr>
              <a:defRPr sz="1800" b="1"/>
            </a:pPr>
            <a:endParaRPr lang="en-US"/>
          </a:p>
        </c:txPr>
        <c:crossAx val="723147272"/>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4"/>
    </mc:Choice>
    <mc:Fallback>
      <c:style val="24"/>
    </mc:Fallback>
  </mc:AlternateContent>
  <c:chart>
    <c:title>
      <c:tx>
        <c:rich>
          <a:bodyPr/>
          <a:lstStyle/>
          <a:p>
            <a:pPr>
              <a:defRPr sz="2400"/>
            </a:pPr>
            <a:r>
              <a:rPr lang="en-US" sz="2400"/>
              <a:t>Illinois Climate Region</a:t>
            </a:r>
            <a:r>
              <a:rPr lang="en-US" sz="2400" baseline="0"/>
              <a:t> 2 Cooling Degree Days</a:t>
            </a:r>
          </a:p>
        </c:rich>
      </c:tx>
      <c:layout/>
      <c:overlay val="0"/>
    </c:title>
    <c:autoTitleDeleted val="0"/>
    <c:plotArea>
      <c:layout/>
      <c:barChart>
        <c:barDir val="col"/>
        <c:grouping val="clustered"/>
        <c:varyColors val="0"/>
        <c:ser>
          <c:idx val="0"/>
          <c:order val="0"/>
          <c:spPr>
            <a:solidFill>
              <a:srgbClr val="000090"/>
            </a:solidFill>
          </c:spPr>
          <c:invertIfNegative val="0"/>
          <c:trendline>
            <c:spPr>
              <a:ln w="47625">
                <a:solidFill>
                  <a:srgbClr val="000090"/>
                </a:solidFill>
                <a:prstDash val="solid"/>
              </a:ln>
            </c:spPr>
            <c:trendlineType val="linear"/>
            <c:dispRSqr val="0"/>
            <c:dispEq val="0"/>
          </c:trendline>
          <c:cat>
            <c:numRef>
              <c:f>CDD!$A$85:$A$127</c:f>
              <c:numCache>
                <c:formatCode>General</c:formatCode>
                <c:ptCount val="43"/>
                <c:pt idx="0">
                  <c:v>1970.0</c:v>
                </c:pt>
                <c:pt idx="1">
                  <c:v>1971.0</c:v>
                </c:pt>
                <c:pt idx="2">
                  <c:v>1972.0</c:v>
                </c:pt>
                <c:pt idx="3">
                  <c:v>1973.0</c:v>
                </c:pt>
                <c:pt idx="4">
                  <c:v>1974.0</c:v>
                </c:pt>
                <c:pt idx="5">
                  <c:v>1975.0</c:v>
                </c:pt>
                <c:pt idx="6">
                  <c:v>1976.0</c:v>
                </c:pt>
                <c:pt idx="7">
                  <c:v>1977.0</c:v>
                </c:pt>
                <c:pt idx="8">
                  <c:v>1978.0</c:v>
                </c:pt>
                <c:pt idx="9">
                  <c:v>1979.0</c:v>
                </c:pt>
                <c:pt idx="10">
                  <c:v>1980.0</c:v>
                </c:pt>
                <c:pt idx="11">
                  <c:v>1981.0</c:v>
                </c:pt>
                <c:pt idx="12">
                  <c:v>1982.0</c:v>
                </c:pt>
                <c:pt idx="13">
                  <c:v>1983.0</c:v>
                </c:pt>
                <c:pt idx="14">
                  <c:v>1984.0</c:v>
                </c:pt>
                <c:pt idx="15">
                  <c:v>1985.0</c:v>
                </c:pt>
                <c:pt idx="16">
                  <c:v>1986.0</c:v>
                </c:pt>
                <c:pt idx="17">
                  <c:v>1987.0</c:v>
                </c:pt>
                <c:pt idx="18">
                  <c:v>1988.0</c:v>
                </c:pt>
                <c:pt idx="19">
                  <c:v>1989.0</c:v>
                </c:pt>
                <c:pt idx="20">
                  <c:v>1990.0</c:v>
                </c:pt>
                <c:pt idx="21">
                  <c:v>1991.0</c:v>
                </c:pt>
                <c:pt idx="22">
                  <c:v>1992.0</c:v>
                </c:pt>
                <c:pt idx="23">
                  <c:v>1993.0</c:v>
                </c:pt>
                <c:pt idx="24">
                  <c:v>1994.0</c:v>
                </c:pt>
                <c:pt idx="25">
                  <c:v>1995.0</c:v>
                </c:pt>
                <c:pt idx="26">
                  <c:v>1996.0</c:v>
                </c:pt>
                <c:pt idx="27">
                  <c:v>1997.0</c:v>
                </c:pt>
                <c:pt idx="28">
                  <c:v>1998.0</c:v>
                </c:pt>
                <c:pt idx="29">
                  <c:v>1999.0</c:v>
                </c:pt>
                <c:pt idx="30">
                  <c:v>2000.0</c:v>
                </c:pt>
                <c:pt idx="31">
                  <c:v>2001.0</c:v>
                </c:pt>
                <c:pt idx="32">
                  <c:v>2002.0</c:v>
                </c:pt>
                <c:pt idx="33">
                  <c:v>2003.0</c:v>
                </c:pt>
                <c:pt idx="34">
                  <c:v>2004.0</c:v>
                </c:pt>
                <c:pt idx="35">
                  <c:v>2005.0</c:v>
                </c:pt>
                <c:pt idx="36">
                  <c:v>2006.0</c:v>
                </c:pt>
                <c:pt idx="37">
                  <c:v>2007.0</c:v>
                </c:pt>
                <c:pt idx="38">
                  <c:v>2008.0</c:v>
                </c:pt>
                <c:pt idx="39">
                  <c:v>2009.0</c:v>
                </c:pt>
                <c:pt idx="40">
                  <c:v>2010.0</c:v>
                </c:pt>
                <c:pt idx="41">
                  <c:v>2011.0</c:v>
                </c:pt>
                <c:pt idx="42">
                  <c:v>2012.0</c:v>
                </c:pt>
              </c:numCache>
            </c:numRef>
          </c:cat>
          <c:val>
            <c:numRef>
              <c:f>CDD!$B$85:$B$127</c:f>
              <c:numCache>
                <c:formatCode>General</c:formatCode>
                <c:ptCount val="43"/>
                <c:pt idx="0">
                  <c:v>878.0</c:v>
                </c:pt>
                <c:pt idx="1">
                  <c:v>886.0</c:v>
                </c:pt>
                <c:pt idx="2">
                  <c:v>710.0</c:v>
                </c:pt>
                <c:pt idx="3">
                  <c:v>947.0</c:v>
                </c:pt>
                <c:pt idx="4">
                  <c:v>674.0</c:v>
                </c:pt>
                <c:pt idx="5">
                  <c:v>865.0</c:v>
                </c:pt>
                <c:pt idx="6">
                  <c:v>694.0</c:v>
                </c:pt>
                <c:pt idx="7">
                  <c:v>867.0</c:v>
                </c:pt>
                <c:pt idx="8">
                  <c:v>826.0</c:v>
                </c:pt>
                <c:pt idx="9">
                  <c:v>710.0</c:v>
                </c:pt>
                <c:pt idx="10">
                  <c:v>859.0</c:v>
                </c:pt>
                <c:pt idx="11">
                  <c:v>672.0</c:v>
                </c:pt>
                <c:pt idx="12">
                  <c:v>661.0</c:v>
                </c:pt>
                <c:pt idx="13">
                  <c:v>1020.0</c:v>
                </c:pt>
                <c:pt idx="14">
                  <c:v>775.0</c:v>
                </c:pt>
                <c:pt idx="15">
                  <c:v>693.0</c:v>
                </c:pt>
                <c:pt idx="16">
                  <c:v>724.0</c:v>
                </c:pt>
                <c:pt idx="17">
                  <c:v>961.0</c:v>
                </c:pt>
                <c:pt idx="18">
                  <c:v>1105.0</c:v>
                </c:pt>
                <c:pt idx="19">
                  <c:v>681.0</c:v>
                </c:pt>
                <c:pt idx="20">
                  <c:v>705.0</c:v>
                </c:pt>
                <c:pt idx="21">
                  <c:v>1063.0</c:v>
                </c:pt>
                <c:pt idx="22">
                  <c:v>451.0</c:v>
                </c:pt>
                <c:pt idx="23">
                  <c:v>766.0</c:v>
                </c:pt>
                <c:pt idx="24">
                  <c:v>709.0</c:v>
                </c:pt>
                <c:pt idx="25">
                  <c:v>1033.0</c:v>
                </c:pt>
                <c:pt idx="26">
                  <c:v>610.0</c:v>
                </c:pt>
                <c:pt idx="27">
                  <c:v>637.0</c:v>
                </c:pt>
                <c:pt idx="28">
                  <c:v>974.0</c:v>
                </c:pt>
                <c:pt idx="29">
                  <c:v>914.0</c:v>
                </c:pt>
                <c:pt idx="30">
                  <c:v>733.0</c:v>
                </c:pt>
                <c:pt idx="31">
                  <c:v>812.0</c:v>
                </c:pt>
                <c:pt idx="32">
                  <c:v>981.0</c:v>
                </c:pt>
                <c:pt idx="33">
                  <c:v>715.0</c:v>
                </c:pt>
                <c:pt idx="34">
                  <c:v>631.0</c:v>
                </c:pt>
                <c:pt idx="35">
                  <c:v>1070.0</c:v>
                </c:pt>
                <c:pt idx="36">
                  <c:v>830.0</c:v>
                </c:pt>
                <c:pt idx="37">
                  <c:v>967.0</c:v>
                </c:pt>
                <c:pt idx="38">
                  <c:v>703.0</c:v>
                </c:pt>
                <c:pt idx="39">
                  <c:v>535.0</c:v>
                </c:pt>
                <c:pt idx="40">
                  <c:v>1003.0</c:v>
                </c:pt>
                <c:pt idx="41">
                  <c:v>883.0</c:v>
                </c:pt>
                <c:pt idx="42">
                  <c:v>1098.0</c:v>
                </c:pt>
              </c:numCache>
            </c:numRef>
          </c:val>
        </c:ser>
        <c:dLbls>
          <c:showLegendKey val="0"/>
          <c:showVal val="0"/>
          <c:showCatName val="0"/>
          <c:showSerName val="0"/>
          <c:showPercent val="0"/>
          <c:showBubbleSize val="0"/>
        </c:dLbls>
        <c:gapWidth val="150"/>
        <c:axId val="400267832"/>
        <c:axId val="657345576"/>
      </c:barChart>
      <c:catAx>
        <c:axId val="400267832"/>
        <c:scaling>
          <c:orientation val="minMax"/>
        </c:scaling>
        <c:delete val="0"/>
        <c:axPos val="b"/>
        <c:numFmt formatCode="General" sourceLinked="1"/>
        <c:majorTickMark val="out"/>
        <c:minorTickMark val="none"/>
        <c:tickLblPos val="nextTo"/>
        <c:txPr>
          <a:bodyPr/>
          <a:lstStyle/>
          <a:p>
            <a:pPr>
              <a:defRPr sz="1800" b="1"/>
            </a:pPr>
            <a:endParaRPr lang="en-US"/>
          </a:p>
        </c:txPr>
        <c:crossAx val="657345576"/>
        <c:crosses val="autoZero"/>
        <c:auto val="1"/>
        <c:lblAlgn val="ctr"/>
        <c:lblOffset val="100"/>
        <c:tickLblSkip val="5"/>
        <c:noMultiLvlLbl val="1"/>
      </c:catAx>
      <c:valAx>
        <c:axId val="657345576"/>
        <c:scaling>
          <c:orientation val="minMax"/>
          <c:min val="400.0"/>
        </c:scaling>
        <c:delete val="0"/>
        <c:axPos val="l"/>
        <c:majorGridlines/>
        <c:title>
          <c:tx>
            <c:rich>
              <a:bodyPr rot="-5400000" vert="horz"/>
              <a:lstStyle/>
              <a:p>
                <a:pPr>
                  <a:defRPr sz="1800" b="1"/>
                </a:pPr>
                <a:r>
                  <a:rPr lang="en-US" sz="1800" b="1"/>
                  <a:t>Cooling Degree</a:t>
                </a:r>
                <a:r>
                  <a:rPr lang="en-US" sz="1800" b="1" baseline="0"/>
                  <a:t> Days</a:t>
                </a:r>
                <a:endParaRPr lang="en-US" sz="1800" b="1"/>
              </a:p>
            </c:rich>
          </c:tx>
          <c:layout/>
          <c:overlay val="0"/>
        </c:title>
        <c:numFmt formatCode="General" sourceLinked="1"/>
        <c:majorTickMark val="out"/>
        <c:minorTickMark val="none"/>
        <c:tickLblPos val="nextTo"/>
        <c:txPr>
          <a:bodyPr/>
          <a:lstStyle/>
          <a:p>
            <a:pPr>
              <a:defRPr sz="1800" b="1"/>
            </a:pPr>
            <a:endParaRPr lang="en-US"/>
          </a:p>
        </c:txPr>
        <c:crossAx val="400267832"/>
        <c:crosses val="autoZero"/>
        <c:crossBetween val="between"/>
      </c:valAx>
    </c:plotArea>
    <c:plotVisOnly val="1"/>
    <c:dispBlanksAs val="gap"/>
    <c:showDLblsOverMax val="0"/>
  </c:chart>
  <c:spPr>
    <a:noFill/>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Illinois</a:t>
            </a:r>
            <a:r>
              <a:rPr lang="en-US" baseline="0"/>
              <a:t> Climate Region 2 Annual Precipitation</a:t>
            </a:r>
            <a:endParaRPr lang="en-US"/>
          </a:p>
        </c:rich>
      </c:tx>
      <c:layout/>
      <c:overlay val="0"/>
    </c:title>
    <c:autoTitleDeleted val="0"/>
    <c:plotArea>
      <c:layout/>
      <c:scatterChart>
        <c:scatterStyle val="lineMarker"/>
        <c:varyColors val="0"/>
        <c:ser>
          <c:idx val="0"/>
          <c:order val="0"/>
          <c:spPr>
            <a:ln>
              <a:solidFill>
                <a:srgbClr val="31942D"/>
              </a:solidFill>
            </a:ln>
          </c:spPr>
          <c:marker>
            <c:spPr>
              <a:solidFill>
                <a:srgbClr val="31942D"/>
              </a:solidFill>
              <a:ln>
                <a:solidFill>
                  <a:srgbClr val="31942D"/>
                </a:solidFill>
              </a:ln>
            </c:spPr>
          </c:marker>
          <c:trendline>
            <c:trendlineType val="linear"/>
            <c:dispRSqr val="0"/>
            <c:dispEq val="0"/>
          </c:trendline>
          <c:xVal>
            <c:numRef>
              <c:f>AnnPrecip!$A$11:$A$128</c:f>
              <c:numCache>
                <c:formatCode>General</c:formatCode>
                <c:ptCount val="118"/>
                <c:pt idx="0">
                  <c:v>1895.0</c:v>
                </c:pt>
                <c:pt idx="1">
                  <c:v>1896.0</c:v>
                </c:pt>
                <c:pt idx="2">
                  <c:v>1897.0</c:v>
                </c:pt>
                <c:pt idx="3">
                  <c:v>1898.0</c:v>
                </c:pt>
                <c:pt idx="4">
                  <c:v>1899.0</c:v>
                </c:pt>
                <c:pt idx="5">
                  <c:v>1900.0</c:v>
                </c:pt>
                <c:pt idx="6">
                  <c:v>1901.0</c:v>
                </c:pt>
                <c:pt idx="7">
                  <c:v>1902.0</c:v>
                </c:pt>
                <c:pt idx="8">
                  <c:v>1903.0</c:v>
                </c:pt>
                <c:pt idx="9">
                  <c:v>1904.0</c:v>
                </c:pt>
                <c:pt idx="10">
                  <c:v>1905.0</c:v>
                </c:pt>
                <c:pt idx="11">
                  <c:v>1906.0</c:v>
                </c:pt>
                <c:pt idx="12">
                  <c:v>1907.0</c:v>
                </c:pt>
                <c:pt idx="13">
                  <c:v>1908.0</c:v>
                </c:pt>
                <c:pt idx="14">
                  <c:v>1909.0</c:v>
                </c:pt>
                <c:pt idx="15">
                  <c:v>1910.0</c:v>
                </c:pt>
                <c:pt idx="16">
                  <c:v>1911.0</c:v>
                </c:pt>
                <c:pt idx="17">
                  <c:v>1912.0</c:v>
                </c:pt>
                <c:pt idx="18">
                  <c:v>1913.0</c:v>
                </c:pt>
                <c:pt idx="19">
                  <c:v>1914.0</c:v>
                </c:pt>
                <c:pt idx="20">
                  <c:v>1915.0</c:v>
                </c:pt>
                <c:pt idx="21">
                  <c:v>1916.0</c:v>
                </c:pt>
                <c:pt idx="22">
                  <c:v>1917.0</c:v>
                </c:pt>
                <c:pt idx="23">
                  <c:v>1918.0</c:v>
                </c:pt>
                <c:pt idx="24">
                  <c:v>1919.0</c:v>
                </c:pt>
                <c:pt idx="25">
                  <c:v>1920.0</c:v>
                </c:pt>
                <c:pt idx="26">
                  <c:v>1921.0</c:v>
                </c:pt>
                <c:pt idx="27">
                  <c:v>1922.0</c:v>
                </c:pt>
                <c:pt idx="28">
                  <c:v>1923.0</c:v>
                </c:pt>
                <c:pt idx="29">
                  <c:v>1924.0</c:v>
                </c:pt>
                <c:pt idx="30">
                  <c:v>1925.0</c:v>
                </c:pt>
                <c:pt idx="31">
                  <c:v>1926.0</c:v>
                </c:pt>
                <c:pt idx="32">
                  <c:v>1927.0</c:v>
                </c:pt>
                <c:pt idx="33">
                  <c:v>1928.0</c:v>
                </c:pt>
                <c:pt idx="34">
                  <c:v>1929.0</c:v>
                </c:pt>
                <c:pt idx="35">
                  <c:v>1930.0</c:v>
                </c:pt>
                <c:pt idx="36">
                  <c:v>1931.0</c:v>
                </c:pt>
                <c:pt idx="37">
                  <c:v>1932.0</c:v>
                </c:pt>
                <c:pt idx="38">
                  <c:v>1933.0</c:v>
                </c:pt>
                <c:pt idx="39">
                  <c:v>1934.0</c:v>
                </c:pt>
                <c:pt idx="40">
                  <c:v>1935.0</c:v>
                </c:pt>
                <c:pt idx="41">
                  <c:v>1936.0</c:v>
                </c:pt>
                <c:pt idx="42">
                  <c:v>1937.0</c:v>
                </c:pt>
                <c:pt idx="43">
                  <c:v>1938.0</c:v>
                </c:pt>
                <c:pt idx="44">
                  <c:v>1939.0</c:v>
                </c:pt>
                <c:pt idx="45">
                  <c:v>1940.0</c:v>
                </c:pt>
                <c:pt idx="46">
                  <c:v>1941.0</c:v>
                </c:pt>
                <c:pt idx="47">
                  <c:v>1942.0</c:v>
                </c:pt>
                <c:pt idx="48">
                  <c:v>1943.0</c:v>
                </c:pt>
                <c:pt idx="49">
                  <c:v>1944.0</c:v>
                </c:pt>
                <c:pt idx="50">
                  <c:v>1945.0</c:v>
                </c:pt>
                <c:pt idx="51">
                  <c:v>1946.0</c:v>
                </c:pt>
                <c:pt idx="52">
                  <c:v>1947.0</c:v>
                </c:pt>
                <c:pt idx="53">
                  <c:v>1948.0</c:v>
                </c:pt>
                <c:pt idx="54">
                  <c:v>1949.0</c:v>
                </c:pt>
                <c:pt idx="55">
                  <c:v>1950.0</c:v>
                </c:pt>
                <c:pt idx="56">
                  <c:v>1951.0</c:v>
                </c:pt>
                <c:pt idx="57">
                  <c:v>1952.0</c:v>
                </c:pt>
                <c:pt idx="58">
                  <c:v>1953.0</c:v>
                </c:pt>
                <c:pt idx="59">
                  <c:v>1954.0</c:v>
                </c:pt>
                <c:pt idx="60">
                  <c:v>1955.0</c:v>
                </c:pt>
                <c:pt idx="61">
                  <c:v>1956.0</c:v>
                </c:pt>
                <c:pt idx="62">
                  <c:v>1957.0</c:v>
                </c:pt>
                <c:pt idx="63">
                  <c:v>1958.0</c:v>
                </c:pt>
                <c:pt idx="64">
                  <c:v>1959.0</c:v>
                </c:pt>
                <c:pt idx="65">
                  <c:v>1960.0</c:v>
                </c:pt>
                <c:pt idx="66">
                  <c:v>1961.0</c:v>
                </c:pt>
                <c:pt idx="67">
                  <c:v>1962.0</c:v>
                </c:pt>
                <c:pt idx="68">
                  <c:v>1963.0</c:v>
                </c:pt>
                <c:pt idx="69">
                  <c:v>1964.0</c:v>
                </c:pt>
                <c:pt idx="70">
                  <c:v>1965.0</c:v>
                </c:pt>
                <c:pt idx="71">
                  <c:v>1966.0</c:v>
                </c:pt>
                <c:pt idx="72">
                  <c:v>1967.0</c:v>
                </c:pt>
                <c:pt idx="73">
                  <c:v>1968.0</c:v>
                </c:pt>
                <c:pt idx="74">
                  <c:v>1969.0</c:v>
                </c:pt>
                <c:pt idx="75">
                  <c:v>1970.0</c:v>
                </c:pt>
                <c:pt idx="76">
                  <c:v>1971.0</c:v>
                </c:pt>
                <c:pt idx="77">
                  <c:v>1972.0</c:v>
                </c:pt>
                <c:pt idx="78">
                  <c:v>1973.0</c:v>
                </c:pt>
                <c:pt idx="79">
                  <c:v>1974.0</c:v>
                </c:pt>
                <c:pt idx="80">
                  <c:v>1975.0</c:v>
                </c:pt>
                <c:pt idx="81">
                  <c:v>1976.0</c:v>
                </c:pt>
                <c:pt idx="82">
                  <c:v>1977.0</c:v>
                </c:pt>
                <c:pt idx="83">
                  <c:v>1978.0</c:v>
                </c:pt>
                <c:pt idx="84">
                  <c:v>1979.0</c:v>
                </c:pt>
                <c:pt idx="85">
                  <c:v>1980.0</c:v>
                </c:pt>
                <c:pt idx="86">
                  <c:v>1981.0</c:v>
                </c:pt>
                <c:pt idx="87">
                  <c:v>1982.0</c:v>
                </c:pt>
                <c:pt idx="88">
                  <c:v>1983.0</c:v>
                </c:pt>
                <c:pt idx="89">
                  <c:v>1984.0</c:v>
                </c:pt>
                <c:pt idx="90">
                  <c:v>1985.0</c:v>
                </c:pt>
                <c:pt idx="91">
                  <c:v>1986.0</c:v>
                </c:pt>
                <c:pt idx="92">
                  <c:v>1987.0</c:v>
                </c:pt>
                <c:pt idx="93">
                  <c:v>1988.0</c:v>
                </c:pt>
                <c:pt idx="94">
                  <c:v>1989.0</c:v>
                </c:pt>
                <c:pt idx="95">
                  <c:v>1990.0</c:v>
                </c:pt>
                <c:pt idx="96">
                  <c:v>1991.0</c:v>
                </c:pt>
                <c:pt idx="97">
                  <c:v>1992.0</c:v>
                </c:pt>
                <c:pt idx="98">
                  <c:v>1993.0</c:v>
                </c:pt>
                <c:pt idx="99">
                  <c:v>1994.0</c:v>
                </c:pt>
                <c:pt idx="100">
                  <c:v>1995.0</c:v>
                </c:pt>
                <c:pt idx="101">
                  <c:v>1996.0</c:v>
                </c:pt>
                <c:pt idx="102">
                  <c:v>1997.0</c:v>
                </c:pt>
                <c:pt idx="103">
                  <c:v>1998.0</c:v>
                </c:pt>
                <c:pt idx="104">
                  <c:v>1999.0</c:v>
                </c:pt>
                <c:pt idx="105">
                  <c:v>2000.0</c:v>
                </c:pt>
                <c:pt idx="106">
                  <c:v>2001.0</c:v>
                </c:pt>
                <c:pt idx="107">
                  <c:v>2002.0</c:v>
                </c:pt>
                <c:pt idx="108">
                  <c:v>2003.0</c:v>
                </c:pt>
                <c:pt idx="109">
                  <c:v>2004.0</c:v>
                </c:pt>
                <c:pt idx="110">
                  <c:v>2005.0</c:v>
                </c:pt>
                <c:pt idx="111">
                  <c:v>2006.0</c:v>
                </c:pt>
                <c:pt idx="112">
                  <c:v>2007.0</c:v>
                </c:pt>
                <c:pt idx="113">
                  <c:v>2008.0</c:v>
                </c:pt>
                <c:pt idx="114">
                  <c:v>2009.0</c:v>
                </c:pt>
                <c:pt idx="115">
                  <c:v>2010.0</c:v>
                </c:pt>
                <c:pt idx="116">
                  <c:v>2011.0</c:v>
                </c:pt>
                <c:pt idx="117">
                  <c:v>2012.0</c:v>
                </c:pt>
              </c:numCache>
            </c:numRef>
          </c:xVal>
          <c:yVal>
            <c:numRef>
              <c:f>AnnPrecip!$B$11:$B$128</c:f>
              <c:numCache>
                <c:formatCode>0.0</c:formatCode>
                <c:ptCount val="118"/>
                <c:pt idx="0">
                  <c:v>26.89</c:v>
                </c:pt>
                <c:pt idx="1">
                  <c:v>35.86</c:v>
                </c:pt>
                <c:pt idx="2">
                  <c:v>32.54</c:v>
                </c:pt>
                <c:pt idx="3">
                  <c:v>38.58</c:v>
                </c:pt>
                <c:pt idx="4">
                  <c:v>29.99</c:v>
                </c:pt>
                <c:pt idx="5">
                  <c:v>36.69</c:v>
                </c:pt>
                <c:pt idx="6">
                  <c:v>26.84</c:v>
                </c:pt>
                <c:pt idx="7">
                  <c:v>38.03</c:v>
                </c:pt>
                <c:pt idx="8">
                  <c:v>33.34</c:v>
                </c:pt>
                <c:pt idx="9">
                  <c:v>32.56</c:v>
                </c:pt>
                <c:pt idx="10">
                  <c:v>33.36</c:v>
                </c:pt>
                <c:pt idx="11">
                  <c:v>35.64</c:v>
                </c:pt>
                <c:pt idx="12">
                  <c:v>34.14</c:v>
                </c:pt>
                <c:pt idx="13">
                  <c:v>31.16</c:v>
                </c:pt>
                <c:pt idx="14">
                  <c:v>41.53</c:v>
                </c:pt>
                <c:pt idx="15">
                  <c:v>27.84</c:v>
                </c:pt>
                <c:pt idx="16">
                  <c:v>40.65</c:v>
                </c:pt>
                <c:pt idx="17">
                  <c:v>33.23</c:v>
                </c:pt>
                <c:pt idx="18">
                  <c:v>30.6</c:v>
                </c:pt>
                <c:pt idx="19">
                  <c:v>29.11</c:v>
                </c:pt>
                <c:pt idx="20">
                  <c:v>34.19</c:v>
                </c:pt>
                <c:pt idx="21">
                  <c:v>33.08</c:v>
                </c:pt>
                <c:pt idx="22">
                  <c:v>29.66</c:v>
                </c:pt>
                <c:pt idx="23">
                  <c:v>32.56</c:v>
                </c:pt>
                <c:pt idx="24">
                  <c:v>36.6</c:v>
                </c:pt>
                <c:pt idx="25">
                  <c:v>28.73</c:v>
                </c:pt>
                <c:pt idx="26">
                  <c:v>37.14</c:v>
                </c:pt>
                <c:pt idx="27">
                  <c:v>29.63</c:v>
                </c:pt>
                <c:pt idx="28">
                  <c:v>32.84</c:v>
                </c:pt>
                <c:pt idx="29">
                  <c:v>30.09</c:v>
                </c:pt>
                <c:pt idx="30">
                  <c:v>29.0</c:v>
                </c:pt>
                <c:pt idx="31">
                  <c:v>42.38</c:v>
                </c:pt>
                <c:pt idx="32">
                  <c:v>39.93</c:v>
                </c:pt>
                <c:pt idx="33">
                  <c:v>34.29</c:v>
                </c:pt>
                <c:pt idx="34">
                  <c:v>35.73</c:v>
                </c:pt>
                <c:pt idx="35">
                  <c:v>25.28</c:v>
                </c:pt>
                <c:pt idx="36">
                  <c:v>35.55</c:v>
                </c:pt>
                <c:pt idx="37">
                  <c:v>31.43</c:v>
                </c:pt>
                <c:pt idx="38">
                  <c:v>30.15</c:v>
                </c:pt>
                <c:pt idx="39">
                  <c:v>25.2</c:v>
                </c:pt>
                <c:pt idx="40">
                  <c:v>37.62</c:v>
                </c:pt>
                <c:pt idx="41">
                  <c:v>31.72</c:v>
                </c:pt>
                <c:pt idx="42">
                  <c:v>28.56</c:v>
                </c:pt>
                <c:pt idx="43">
                  <c:v>39.34</c:v>
                </c:pt>
                <c:pt idx="44">
                  <c:v>28.87</c:v>
                </c:pt>
                <c:pt idx="45">
                  <c:v>30.4</c:v>
                </c:pt>
                <c:pt idx="46">
                  <c:v>41.23</c:v>
                </c:pt>
                <c:pt idx="47">
                  <c:v>35.57</c:v>
                </c:pt>
                <c:pt idx="48">
                  <c:v>32.07</c:v>
                </c:pt>
                <c:pt idx="49">
                  <c:v>28.04</c:v>
                </c:pt>
                <c:pt idx="50">
                  <c:v>38.58</c:v>
                </c:pt>
                <c:pt idx="51">
                  <c:v>26.97</c:v>
                </c:pt>
                <c:pt idx="52">
                  <c:v>36.13</c:v>
                </c:pt>
                <c:pt idx="53">
                  <c:v>31.16</c:v>
                </c:pt>
                <c:pt idx="54">
                  <c:v>33.76</c:v>
                </c:pt>
                <c:pt idx="55">
                  <c:v>36.86</c:v>
                </c:pt>
                <c:pt idx="56">
                  <c:v>41.19</c:v>
                </c:pt>
                <c:pt idx="57">
                  <c:v>30.78</c:v>
                </c:pt>
                <c:pt idx="58">
                  <c:v>28.46</c:v>
                </c:pt>
                <c:pt idx="59">
                  <c:v>42.93</c:v>
                </c:pt>
                <c:pt idx="60">
                  <c:v>31.88</c:v>
                </c:pt>
                <c:pt idx="61">
                  <c:v>23.93</c:v>
                </c:pt>
                <c:pt idx="62">
                  <c:v>40.65</c:v>
                </c:pt>
                <c:pt idx="63">
                  <c:v>28.96</c:v>
                </c:pt>
                <c:pt idx="64">
                  <c:v>38.19</c:v>
                </c:pt>
                <c:pt idx="65">
                  <c:v>32.21</c:v>
                </c:pt>
                <c:pt idx="66">
                  <c:v>38.05</c:v>
                </c:pt>
                <c:pt idx="67">
                  <c:v>24.55</c:v>
                </c:pt>
                <c:pt idx="68">
                  <c:v>26.95</c:v>
                </c:pt>
                <c:pt idx="69">
                  <c:v>30.64</c:v>
                </c:pt>
                <c:pt idx="70">
                  <c:v>41.53</c:v>
                </c:pt>
                <c:pt idx="71">
                  <c:v>32.8</c:v>
                </c:pt>
                <c:pt idx="72">
                  <c:v>36.95</c:v>
                </c:pt>
                <c:pt idx="73">
                  <c:v>33.61</c:v>
                </c:pt>
                <c:pt idx="74">
                  <c:v>35.13</c:v>
                </c:pt>
                <c:pt idx="75">
                  <c:v>43.27</c:v>
                </c:pt>
                <c:pt idx="76">
                  <c:v>28.07</c:v>
                </c:pt>
                <c:pt idx="77">
                  <c:v>46.32</c:v>
                </c:pt>
                <c:pt idx="78">
                  <c:v>39.56</c:v>
                </c:pt>
                <c:pt idx="79">
                  <c:v>38.76</c:v>
                </c:pt>
                <c:pt idx="80">
                  <c:v>39.49</c:v>
                </c:pt>
                <c:pt idx="81">
                  <c:v>29.31</c:v>
                </c:pt>
                <c:pt idx="82">
                  <c:v>37.25</c:v>
                </c:pt>
                <c:pt idx="83">
                  <c:v>36.99</c:v>
                </c:pt>
                <c:pt idx="84">
                  <c:v>39.95</c:v>
                </c:pt>
                <c:pt idx="85">
                  <c:v>37.05</c:v>
                </c:pt>
                <c:pt idx="86">
                  <c:v>35.95</c:v>
                </c:pt>
                <c:pt idx="87">
                  <c:v>42.65</c:v>
                </c:pt>
                <c:pt idx="88">
                  <c:v>42.93</c:v>
                </c:pt>
                <c:pt idx="89">
                  <c:v>35.23</c:v>
                </c:pt>
                <c:pt idx="90">
                  <c:v>39.85</c:v>
                </c:pt>
                <c:pt idx="91">
                  <c:v>35.63</c:v>
                </c:pt>
                <c:pt idx="92">
                  <c:v>40.16</c:v>
                </c:pt>
                <c:pt idx="93">
                  <c:v>29.18</c:v>
                </c:pt>
                <c:pt idx="94">
                  <c:v>28.97</c:v>
                </c:pt>
                <c:pt idx="95">
                  <c:v>46.02</c:v>
                </c:pt>
                <c:pt idx="96">
                  <c:v>36.47</c:v>
                </c:pt>
                <c:pt idx="97">
                  <c:v>32.52</c:v>
                </c:pt>
                <c:pt idx="98">
                  <c:v>43.34</c:v>
                </c:pt>
                <c:pt idx="99">
                  <c:v>32.32</c:v>
                </c:pt>
                <c:pt idx="100">
                  <c:v>35.55</c:v>
                </c:pt>
                <c:pt idx="101">
                  <c:v>36.44</c:v>
                </c:pt>
                <c:pt idx="102">
                  <c:v>32.03</c:v>
                </c:pt>
                <c:pt idx="103">
                  <c:v>39.16</c:v>
                </c:pt>
                <c:pt idx="104">
                  <c:v>35.86</c:v>
                </c:pt>
                <c:pt idx="105">
                  <c:v>39.81</c:v>
                </c:pt>
                <c:pt idx="106">
                  <c:v>38.18</c:v>
                </c:pt>
                <c:pt idx="107">
                  <c:v>30.82</c:v>
                </c:pt>
                <c:pt idx="108">
                  <c:v>34.25</c:v>
                </c:pt>
                <c:pt idx="109">
                  <c:v>35.74</c:v>
                </c:pt>
                <c:pt idx="110">
                  <c:v>25.86</c:v>
                </c:pt>
                <c:pt idx="111">
                  <c:v>42.59</c:v>
                </c:pt>
                <c:pt idx="112">
                  <c:v>41.94</c:v>
                </c:pt>
                <c:pt idx="113">
                  <c:v>46.9</c:v>
                </c:pt>
                <c:pt idx="114">
                  <c:v>46.04</c:v>
                </c:pt>
                <c:pt idx="115">
                  <c:v>37.28</c:v>
                </c:pt>
                <c:pt idx="116">
                  <c:v>44.61</c:v>
                </c:pt>
                <c:pt idx="117">
                  <c:v>26.81</c:v>
                </c:pt>
              </c:numCache>
            </c:numRef>
          </c:yVal>
          <c:smooth val="0"/>
        </c:ser>
        <c:dLbls>
          <c:showLegendKey val="0"/>
          <c:showVal val="0"/>
          <c:showCatName val="0"/>
          <c:showSerName val="0"/>
          <c:showPercent val="0"/>
          <c:showBubbleSize val="0"/>
        </c:dLbls>
        <c:axId val="638424280"/>
        <c:axId val="685219864"/>
      </c:scatterChart>
      <c:valAx>
        <c:axId val="638424280"/>
        <c:scaling>
          <c:orientation val="minMax"/>
          <c:max val="2015.0"/>
          <c:min val="1895.0"/>
        </c:scaling>
        <c:delete val="0"/>
        <c:axPos val="b"/>
        <c:numFmt formatCode="General" sourceLinked="1"/>
        <c:majorTickMark val="none"/>
        <c:minorTickMark val="none"/>
        <c:tickLblPos val="nextTo"/>
        <c:txPr>
          <a:bodyPr/>
          <a:lstStyle/>
          <a:p>
            <a:pPr>
              <a:defRPr sz="1800" b="1"/>
            </a:pPr>
            <a:endParaRPr lang="en-US"/>
          </a:p>
        </c:txPr>
        <c:crossAx val="685219864"/>
        <c:crosses val="autoZero"/>
        <c:crossBetween val="midCat"/>
        <c:majorUnit val="10.0"/>
      </c:valAx>
      <c:valAx>
        <c:axId val="685219864"/>
        <c:scaling>
          <c:orientation val="minMax"/>
          <c:min val="20.0"/>
        </c:scaling>
        <c:delete val="0"/>
        <c:axPos val="l"/>
        <c:majorGridlines/>
        <c:title>
          <c:tx>
            <c:rich>
              <a:bodyPr rot="-5400000" vert="horz"/>
              <a:lstStyle/>
              <a:p>
                <a:pPr>
                  <a:defRPr sz="1800"/>
                </a:pPr>
                <a:r>
                  <a:rPr lang="en-US" sz="1800" dirty="0"/>
                  <a:t>Precipitation </a:t>
                </a:r>
                <a:r>
                  <a:rPr lang="en-US" sz="1800" dirty="0" smtClean="0"/>
                  <a:t>(Inches</a:t>
                </a:r>
                <a:r>
                  <a:rPr lang="en-US" sz="1800" dirty="0"/>
                  <a:t>)</a:t>
                </a:r>
              </a:p>
            </c:rich>
          </c:tx>
          <c:layout/>
          <c:overlay val="0"/>
        </c:title>
        <c:numFmt formatCode="0.0" sourceLinked="1"/>
        <c:majorTickMark val="none"/>
        <c:minorTickMark val="none"/>
        <c:tickLblPos val="nextTo"/>
        <c:txPr>
          <a:bodyPr/>
          <a:lstStyle/>
          <a:p>
            <a:pPr>
              <a:defRPr sz="1800" b="1"/>
            </a:pPr>
            <a:endParaRPr lang="en-US"/>
          </a:p>
        </c:txPr>
        <c:crossAx val="638424280"/>
        <c:crosses val="autoZero"/>
        <c:crossBetween val="midCat"/>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n-US" sz="2000"/>
              <a:t>Total Annual State-Wide</a:t>
            </a:r>
            <a:r>
              <a:rPr lang="en-US" sz="2000" baseline="0"/>
              <a:t> Average Precipitation </a:t>
            </a:r>
            <a:endParaRPr lang="en-US" sz="2000"/>
          </a:p>
        </c:rich>
      </c:tx>
      <c:layout/>
      <c:overlay val="0"/>
    </c:title>
    <c:autoTitleDeleted val="0"/>
    <c:plotArea>
      <c:layout>
        <c:manualLayout>
          <c:layoutTarget val="inner"/>
          <c:xMode val="edge"/>
          <c:yMode val="edge"/>
          <c:x val="0.095070820229104"/>
          <c:y val="0.132300415573053"/>
          <c:w val="0.85572691168706"/>
          <c:h val="0.728683380452814"/>
        </c:manualLayout>
      </c:layout>
      <c:lineChart>
        <c:grouping val="standard"/>
        <c:varyColors val="0"/>
        <c:ser>
          <c:idx val="0"/>
          <c:order val="0"/>
          <c:spPr>
            <a:ln>
              <a:solidFill>
                <a:srgbClr val="2C6C1A"/>
              </a:solidFill>
            </a:ln>
          </c:spPr>
          <c:marker>
            <c:spPr>
              <a:solidFill>
                <a:srgbClr val="2C6C1A"/>
              </a:solidFill>
              <a:ln>
                <a:solidFill>
                  <a:srgbClr val="2C6C1A"/>
                </a:solidFill>
              </a:ln>
            </c:spPr>
          </c:marker>
          <c:trendline>
            <c:trendlineType val="linear"/>
            <c:dispRSqr val="1"/>
            <c:dispEq val="0"/>
            <c:trendlineLbl>
              <c:layout>
                <c:manualLayout>
                  <c:x val="-0.00868835273141877"/>
                  <c:y val="0.266813707945598"/>
                </c:manualLayout>
              </c:layout>
              <c:numFmt formatCode="General" sourceLinked="0"/>
              <c:txPr>
                <a:bodyPr/>
                <a:lstStyle/>
                <a:p>
                  <a:pPr>
                    <a:defRPr sz="1400"/>
                  </a:pPr>
                  <a:endParaRPr lang="en-US"/>
                </a:p>
              </c:txPr>
            </c:trendlineLbl>
          </c:trendline>
          <c:cat>
            <c:numRef>
              <c:f>Yearly!$A$2:$A$143</c:f>
              <c:numCache>
                <c:formatCode>General</c:formatCode>
                <c:ptCount val="142"/>
                <c:pt idx="0">
                  <c:v>1870.0</c:v>
                </c:pt>
                <c:pt idx="1">
                  <c:v>1871.0</c:v>
                </c:pt>
                <c:pt idx="2">
                  <c:v>1872.0</c:v>
                </c:pt>
                <c:pt idx="3" formatCode="0">
                  <c:v>1873.0</c:v>
                </c:pt>
                <c:pt idx="4" formatCode="0">
                  <c:v>1874.0</c:v>
                </c:pt>
                <c:pt idx="5" formatCode="0">
                  <c:v>1875.0</c:v>
                </c:pt>
                <c:pt idx="6" formatCode="0">
                  <c:v>1876.0</c:v>
                </c:pt>
                <c:pt idx="7" formatCode="0">
                  <c:v>1877.0</c:v>
                </c:pt>
                <c:pt idx="8" formatCode="0">
                  <c:v>1878.0</c:v>
                </c:pt>
                <c:pt idx="9" formatCode="0">
                  <c:v>1879.0</c:v>
                </c:pt>
                <c:pt idx="10" formatCode="0">
                  <c:v>1880.0</c:v>
                </c:pt>
                <c:pt idx="11" formatCode="0">
                  <c:v>1881.0</c:v>
                </c:pt>
                <c:pt idx="12" formatCode="0">
                  <c:v>1882.0</c:v>
                </c:pt>
                <c:pt idx="13" formatCode="0">
                  <c:v>1883.0</c:v>
                </c:pt>
                <c:pt idx="14" formatCode="0">
                  <c:v>1884.0</c:v>
                </c:pt>
                <c:pt idx="15" formatCode="0">
                  <c:v>1885.0</c:v>
                </c:pt>
                <c:pt idx="16" formatCode="0">
                  <c:v>1886.0</c:v>
                </c:pt>
                <c:pt idx="17" formatCode="0">
                  <c:v>1887.0</c:v>
                </c:pt>
                <c:pt idx="18" formatCode="0">
                  <c:v>1888.0</c:v>
                </c:pt>
                <c:pt idx="19" formatCode="0">
                  <c:v>1889.0</c:v>
                </c:pt>
                <c:pt idx="20" formatCode="0">
                  <c:v>1890.0</c:v>
                </c:pt>
                <c:pt idx="21" formatCode="0">
                  <c:v>1891.0</c:v>
                </c:pt>
                <c:pt idx="22" formatCode="0">
                  <c:v>1892.0</c:v>
                </c:pt>
                <c:pt idx="23" formatCode="0">
                  <c:v>1893.0</c:v>
                </c:pt>
                <c:pt idx="24" formatCode="0">
                  <c:v>1894.0</c:v>
                </c:pt>
                <c:pt idx="25" formatCode="0">
                  <c:v>1895.0</c:v>
                </c:pt>
                <c:pt idx="26" formatCode="0">
                  <c:v>1896.0</c:v>
                </c:pt>
                <c:pt idx="27" formatCode="0">
                  <c:v>1897.0</c:v>
                </c:pt>
                <c:pt idx="28" formatCode="0">
                  <c:v>1898.0</c:v>
                </c:pt>
                <c:pt idx="29" formatCode="0">
                  <c:v>1899.0</c:v>
                </c:pt>
                <c:pt idx="30" formatCode="0">
                  <c:v>1900.0</c:v>
                </c:pt>
                <c:pt idx="31" formatCode="0">
                  <c:v>1901.0</c:v>
                </c:pt>
                <c:pt idx="32" formatCode="0">
                  <c:v>1902.0</c:v>
                </c:pt>
                <c:pt idx="33" formatCode="0">
                  <c:v>1903.0</c:v>
                </c:pt>
                <c:pt idx="34" formatCode="0">
                  <c:v>1904.0</c:v>
                </c:pt>
                <c:pt idx="35" formatCode="0">
                  <c:v>1905.0</c:v>
                </c:pt>
                <c:pt idx="36" formatCode="0">
                  <c:v>1906.0</c:v>
                </c:pt>
                <c:pt idx="37" formatCode="0">
                  <c:v>1907.0</c:v>
                </c:pt>
                <c:pt idx="38" formatCode="0">
                  <c:v>1908.0</c:v>
                </c:pt>
                <c:pt idx="39" formatCode="0">
                  <c:v>1909.0</c:v>
                </c:pt>
                <c:pt idx="40" formatCode="0">
                  <c:v>1910.0</c:v>
                </c:pt>
                <c:pt idx="41" formatCode="0">
                  <c:v>1911.0</c:v>
                </c:pt>
                <c:pt idx="42" formatCode="0">
                  <c:v>1912.0</c:v>
                </c:pt>
                <c:pt idx="43" formatCode="0">
                  <c:v>1913.0</c:v>
                </c:pt>
                <c:pt idx="44" formatCode="0">
                  <c:v>1914.0</c:v>
                </c:pt>
                <c:pt idx="45" formatCode="0">
                  <c:v>1915.0</c:v>
                </c:pt>
                <c:pt idx="46" formatCode="0">
                  <c:v>1916.0</c:v>
                </c:pt>
                <c:pt idx="47" formatCode="0">
                  <c:v>1917.0</c:v>
                </c:pt>
                <c:pt idx="48" formatCode="0">
                  <c:v>1918.0</c:v>
                </c:pt>
                <c:pt idx="49" formatCode="0">
                  <c:v>1919.0</c:v>
                </c:pt>
                <c:pt idx="50" formatCode="0">
                  <c:v>1920.0</c:v>
                </c:pt>
                <c:pt idx="51" formatCode="0">
                  <c:v>1921.0</c:v>
                </c:pt>
                <c:pt idx="52" formatCode="0">
                  <c:v>1922.0</c:v>
                </c:pt>
                <c:pt idx="53" formatCode="0">
                  <c:v>1923.0</c:v>
                </c:pt>
                <c:pt idx="54" formatCode="0">
                  <c:v>1924.0</c:v>
                </c:pt>
                <c:pt idx="55" formatCode="0">
                  <c:v>1925.0</c:v>
                </c:pt>
                <c:pt idx="56" formatCode="0">
                  <c:v>1926.0</c:v>
                </c:pt>
                <c:pt idx="57" formatCode="0">
                  <c:v>1927.0</c:v>
                </c:pt>
                <c:pt idx="58" formatCode="0">
                  <c:v>1928.0</c:v>
                </c:pt>
                <c:pt idx="59" formatCode="0">
                  <c:v>1929.0</c:v>
                </c:pt>
                <c:pt idx="60" formatCode="0">
                  <c:v>1930.0</c:v>
                </c:pt>
                <c:pt idx="61" formatCode="0">
                  <c:v>1931.0</c:v>
                </c:pt>
                <c:pt idx="62" formatCode="0">
                  <c:v>1932.0</c:v>
                </c:pt>
                <c:pt idx="63" formatCode="0">
                  <c:v>1933.0</c:v>
                </c:pt>
                <c:pt idx="64" formatCode="0">
                  <c:v>1934.0</c:v>
                </c:pt>
                <c:pt idx="65" formatCode="0">
                  <c:v>1935.0</c:v>
                </c:pt>
                <c:pt idx="66" formatCode="0">
                  <c:v>1936.0</c:v>
                </c:pt>
                <c:pt idx="67" formatCode="0">
                  <c:v>1937.0</c:v>
                </c:pt>
                <c:pt idx="68" formatCode="0">
                  <c:v>1938.0</c:v>
                </c:pt>
                <c:pt idx="69" formatCode="0">
                  <c:v>1939.0</c:v>
                </c:pt>
                <c:pt idx="70" formatCode="0">
                  <c:v>1940.0</c:v>
                </c:pt>
                <c:pt idx="71" formatCode="0">
                  <c:v>1941.0</c:v>
                </c:pt>
                <c:pt idx="72" formatCode="0">
                  <c:v>1942.0</c:v>
                </c:pt>
                <c:pt idx="73" formatCode="0">
                  <c:v>1943.0</c:v>
                </c:pt>
                <c:pt idx="74" formatCode="0">
                  <c:v>1944.0</c:v>
                </c:pt>
                <c:pt idx="75" formatCode="0">
                  <c:v>1945.0</c:v>
                </c:pt>
                <c:pt idx="76" formatCode="0">
                  <c:v>1946.0</c:v>
                </c:pt>
                <c:pt idx="77" formatCode="0">
                  <c:v>1947.0</c:v>
                </c:pt>
                <c:pt idx="78" formatCode="0">
                  <c:v>1948.0</c:v>
                </c:pt>
                <c:pt idx="79" formatCode="0">
                  <c:v>1949.0</c:v>
                </c:pt>
                <c:pt idx="80" formatCode="0">
                  <c:v>1950.0</c:v>
                </c:pt>
                <c:pt idx="81" formatCode="0">
                  <c:v>1951.0</c:v>
                </c:pt>
                <c:pt idx="82" formatCode="0">
                  <c:v>1952.0</c:v>
                </c:pt>
                <c:pt idx="83" formatCode="0">
                  <c:v>1953.0</c:v>
                </c:pt>
                <c:pt idx="84" formatCode="0">
                  <c:v>1954.0</c:v>
                </c:pt>
                <c:pt idx="85" formatCode="0">
                  <c:v>1955.0</c:v>
                </c:pt>
                <c:pt idx="86" formatCode="0">
                  <c:v>1956.0</c:v>
                </c:pt>
                <c:pt idx="87" formatCode="0">
                  <c:v>1957.0</c:v>
                </c:pt>
                <c:pt idx="88" formatCode="0">
                  <c:v>1958.0</c:v>
                </c:pt>
                <c:pt idx="89" formatCode="0">
                  <c:v>1959.0</c:v>
                </c:pt>
                <c:pt idx="90" formatCode="0">
                  <c:v>1960.0</c:v>
                </c:pt>
                <c:pt idx="91" formatCode="0">
                  <c:v>1961.0</c:v>
                </c:pt>
                <c:pt idx="92" formatCode="0">
                  <c:v>1962.0</c:v>
                </c:pt>
                <c:pt idx="93" formatCode="0">
                  <c:v>1963.0</c:v>
                </c:pt>
                <c:pt idx="94" formatCode="0">
                  <c:v>1964.0</c:v>
                </c:pt>
                <c:pt idx="95" formatCode="0">
                  <c:v>1965.0</c:v>
                </c:pt>
                <c:pt idx="96" formatCode="0">
                  <c:v>1966.0</c:v>
                </c:pt>
                <c:pt idx="97" formatCode="0">
                  <c:v>1967.0</c:v>
                </c:pt>
                <c:pt idx="98" formatCode="0">
                  <c:v>1968.0</c:v>
                </c:pt>
                <c:pt idx="99" formatCode="0">
                  <c:v>1969.0</c:v>
                </c:pt>
                <c:pt idx="100" formatCode="0">
                  <c:v>1970.0</c:v>
                </c:pt>
                <c:pt idx="101" formatCode="0">
                  <c:v>1971.0</c:v>
                </c:pt>
                <c:pt idx="102" formatCode="0">
                  <c:v>1972.0</c:v>
                </c:pt>
                <c:pt idx="103" formatCode="0">
                  <c:v>1973.0</c:v>
                </c:pt>
                <c:pt idx="104" formatCode="0">
                  <c:v>1974.0</c:v>
                </c:pt>
                <c:pt idx="105" formatCode="0">
                  <c:v>1975.0</c:v>
                </c:pt>
                <c:pt idx="106" formatCode="0">
                  <c:v>1976.0</c:v>
                </c:pt>
                <c:pt idx="107" formatCode="0">
                  <c:v>1977.0</c:v>
                </c:pt>
                <c:pt idx="108" formatCode="0">
                  <c:v>1978.0</c:v>
                </c:pt>
                <c:pt idx="109" formatCode="0">
                  <c:v>1979.0</c:v>
                </c:pt>
                <c:pt idx="110" formatCode="0">
                  <c:v>1980.0</c:v>
                </c:pt>
                <c:pt idx="111" formatCode="0">
                  <c:v>1981.0</c:v>
                </c:pt>
                <c:pt idx="112" formatCode="0">
                  <c:v>1982.0</c:v>
                </c:pt>
                <c:pt idx="113" formatCode="0">
                  <c:v>1983.0</c:v>
                </c:pt>
                <c:pt idx="114" formatCode="0">
                  <c:v>1984.0</c:v>
                </c:pt>
                <c:pt idx="115" formatCode="0">
                  <c:v>1985.0</c:v>
                </c:pt>
                <c:pt idx="116" formatCode="0">
                  <c:v>1986.0</c:v>
                </c:pt>
                <c:pt idx="117" formatCode="0">
                  <c:v>1987.0</c:v>
                </c:pt>
                <c:pt idx="118" formatCode="0">
                  <c:v>1988.0</c:v>
                </c:pt>
                <c:pt idx="119" formatCode="0">
                  <c:v>1989.0</c:v>
                </c:pt>
                <c:pt idx="120" formatCode="0">
                  <c:v>1990.0</c:v>
                </c:pt>
                <c:pt idx="121" formatCode="0">
                  <c:v>1991.0</c:v>
                </c:pt>
                <c:pt idx="122" formatCode="0">
                  <c:v>1992.0</c:v>
                </c:pt>
                <c:pt idx="123" formatCode="0">
                  <c:v>1993.0</c:v>
                </c:pt>
                <c:pt idx="124" formatCode="0">
                  <c:v>1994.0</c:v>
                </c:pt>
                <c:pt idx="125" formatCode="0">
                  <c:v>1995.0</c:v>
                </c:pt>
                <c:pt idx="126" formatCode="0">
                  <c:v>1996.0</c:v>
                </c:pt>
                <c:pt idx="127" formatCode="0">
                  <c:v>1997.0</c:v>
                </c:pt>
                <c:pt idx="128" formatCode="0">
                  <c:v>1998.0</c:v>
                </c:pt>
                <c:pt idx="129" formatCode="0">
                  <c:v>1999.0</c:v>
                </c:pt>
                <c:pt idx="130" formatCode="0">
                  <c:v>2000.0</c:v>
                </c:pt>
                <c:pt idx="131" formatCode="0">
                  <c:v>2001.0</c:v>
                </c:pt>
                <c:pt idx="132" formatCode="0">
                  <c:v>2002.0</c:v>
                </c:pt>
                <c:pt idx="133" formatCode="0">
                  <c:v>2003.0</c:v>
                </c:pt>
                <c:pt idx="134" formatCode="0">
                  <c:v>2004.0</c:v>
                </c:pt>
                <c:pt idx="135" formatCode="0">
                  <c:v>2005.0</c:v>
                </c:pt>
                <c:pt idx="136" formatCode="0">
                  <c:v>2006.0</c:v>
                </c:pt>
                <c:pt idx="137" formatCode="0">
                  <c:v>2007.0</c:v>
                </c:pt>
                <c:pt idx="138" formatCode="0">
                  <c:v>2008.0</c:v>
                </c:pt>
                <c:pt idx="139" formatCode="0">
                  <c:v>2009.0</c:v>
                </c:pt>
                <c:pt idx="140" formatCode="0">
                  <c:v>2010.0</c:v>
                </c:pt>
                <c:pt idx="141" formatCode="0">
                  <c:v>2011.0</c:v>
                </c:pt>
              </c:numCache>
            </c:numRef>
          </c:cat>
          <c:val>
            <c:numRef>
              <c:f>Yearly!$N$2:$N$143</c:f>
              <c:numCache>
                <c:formatCode>General</c:formatCode>
                <c:ptCount val="142"/>
                <c:pt idx="3" formatCode="0.00">
                  <c:v>33.92</c:v>
                </c:pt>
                <c:pt idx="4" formatCode="0.00">
                  <c:v>30.75999999999999</c:v>
                </c:pt>
                <c:pt idx="5" formatCode="0.00">
                  <c:v>35.83</c:v>
                </c:pt>
                <c:pt idx="6" formatCode="0.00">
                  <c:v>36.65</c:v>
                </c:pt>
                <c:pt idx="7" formatCode="0.00">
                  <c:v>35.16000000000001</c:v>
                </c:pt>
                <c:pt idx="8" formatCode="0.00">
                  <c:v>34.53</c:v>
                </c:pt>
                <c:pt idx="9" formatCode="0.00">
                  <c:v>28.24</c:v>
                </c:pt>
                <c:pt idx="10" formatCode="0.00">
                  <c:v>30.95</c:v>
                </c:pt>
                <c:pt idx="11" formatCode="0.00">
                  <c:v>44.16000000000001</c:v>
                </c:pt>
                <c:pt idx="12" formatCode="0.00">
                  <c:v>33.4</c:v>
                </c:pt>
                <c:pt idx="13" formatCode="0.00">
                  <c:v>34.54</c:v>
                </c:pt>
                <c:pt idx="14" formatCode="0.00">
                  <c:v>35.59</c:v>
                </c:pt>
                <c:pt idx="15" formatCode="0.00">
                  <c:v>32.23000000000001</c:v>
                </c:pt>
                <c:pt idx="16" formatCode="0.00">
                  <c:v>24.71</c:v>
                </c:pt>
                <c:pt idx="17" formatCode="0.00">
                  <c:v>26.31000000000001</c:v>
                </c:pt>
                <c:pt idx="18" formatCode="0.00">
                  <c:v>31.43999999999999</c:v>
                </c:pt>
                <c:pt idx="19" formatCode="0.00">
                  <c:v>24.95</c:v>
                </c:pt>
                <c:pt idx="20" formatCode="0.00">
                  <c:v>29.71</c:v>
                </c:pt>
                <c:pt idx="21" formatCode="0.00">
                  <c:v>32.57</c:v>
                </c:pt>
                <c:pt idx="22" formatCode="0.00">
                  <c:v>34.82</c:v>
                </c:pt>
                <c:pt idx="23" formatCode="0.00">
                  <c:v>21.84</c:v>
                </c:pt>
                <c:pt idx="24" formatCode="0.00">
                  <c:v>20.32999999999999</c:v>
                </c:pt>
                <c:pt idx="25" formatCode="0.00">
                  <c:v>25.57</c:v>
                </c:pt>
                <c:pt idx="26" formatCode="0.00">
                  <c:v>34.44</c:v>
                </c:pt>
                <c:pt idx="27" formatCode="0.00">
                  <c:v>26.13000000000001</c:v>
                </c:pt>
                <c:pt idx="28" formatCode="0.00">
                  <c:v>32.48</c:v>
                </c:pt>
                <c:pt idx="29" formatCode="0.00">
                  <c:v>29.23</c:v>
                </c:pt>
                <c:pt idx="30" formatCode="0.00">
                  <c:v>33.66000000000001</c:v>
                </c:pt>
                <c:pt idx="31" formatCode="0.00">
                  <c:v>24.54</c:v>
                </c:pt>
                <c:pt idx="32" formatCode="0.00">
                  <c:v>39.95</c:v>
                </c:pt>
                <c:pt idx="33" formatCode="0.00">
                  <c:v>32.75</c:v>
                </c:pt>
                <c:pt idx="34" formatCode="0.00">
                  <c:v>29.65000000000001</c:v>
                </c:pt>
                <c:pt idx="35" formatCode="0.00">
                  <c:v>35.98</c:v>
                </c:pt>
                <c:pt idx="36" formatCode="0.00">
                  <c:v>29.66</c:v>
                </c:pt>
                <c:pt idx="37" formatCode="0.00">
                  <c:v>32.63</c:v>
                </c:pt>
                <c:pt idx="38" formatCode="0.00">
                  <c:v>34.24</c:v>
                </c:pt>
                <c:pt idx="39" formatCode="0.00">
                  <c:v>40.47</c:v>
                </c:pt>
                <c:pt idx="40" formatCode="0.00">
                  <c:v>20.54</c:v>
                </c:pt>
                <c:pt idx="41" formatCode="0.00">
                  <c:v>31.63000000000001</c:v>
                </c:pt>
                <c:pt idx="42" formatCode="0.00">
                  <c:v>27.71</c:v>
                </c:pt>
                <c:pt idx="43" formatCode="0.00">
                  <c:v>29.57</c:v>
                </c:pt>
                <c:pt idx="44" formatCode="0.00">
                  <c:v>30.77</c:v>
                </c:pt>
                <c:pt idx="45" formatCode="0.00">
                  <c:v>40.68</c:v>
                </c:pt>
                <c:pt idx="46" formatCode="0.00">
                  <c:v>30.56</c:v>
                </c:pt>
                <c:pt idx="47" formatCode="0.00">
                  <c:v>27.35</c:v>
                </c:pt>
                <c:pt idx="48" formatCode="0.00">
                  <c:v>30.36</c:v>
                </c:pt>
                <c:pt idx="49" formatCode="0.00">
                  <c:v>35.52</c:v>
                </c:pt>
                <c:pt idx="50" formatCode="0.00">
                  <c:v>27.53</c:v>
                </c:pt>
                <c:pt idx="51" formatCode="0.00">
                  <c:v>31.11000000000001</c:v>
                </c:pt>
                <c:pt idx="52" formatCode="0.00">
                  <c:v>29.12</c:v>
                </c:pt>
                <c:pt idx="53" formatCode="0.00">
                  <c:v>28.53</c:v>
                </c:pt>
                <c:pt idx="54" formatCode="0.00">
                  <c:v>30.35</c:v>
                </c:pt>
                <c:pt idx="55" formatCode="0.00">
                  <c:v>28.61000000000001</c:v>
                </c:pt>
                <c:pt idx="56" formatCode="0.00">
                  <c:v>33.75</c:v>
                </c:pt>
                <c:pt idx="57" formatCode="0.00">
                  <c:v>30.8</c:v>
                </c:pt>
                <c:pt idx="58" formatCode="0.00">
                  <c:v>35.66000000000001</c:v>
                </c:pt>
                <c:pt idx="59" formatCode="0.00">
                  <c:v>31.18</c:v>
                </c:pt>
                <c:pt idx="60" formatCode="0.00">
                  <c:v>25.5</c:v>
                </c:pt>
                <c:pt idx="61" formatCode="0.00">
                  <c:v>35.17</c:v>
                </c:pt>
                <c:pt idx="62" formatCode="0.00">
                  <c:v>32.86</c:v>
                </c:pt>
                <c:pt idx="63" formatCode="0.00">
                  <c:v>26.14</c:v>
                </c:pt>
                <c:pt idx="64" formatCode="0.00">
                  <c:v>26.3</c:v>
                </c:pt>
                <c:pt idx="65" formatCode="0.00">
                  <c:v>33.92</c:v>
                </c:pt>
                <c:pt idx="66" formatCode="0.00">
                  <c:v>25.81000000000001</c:v>
                </c:pt>
                <c:pt idx="67" formatCode="0.00">
                  <c:v>26.39</c:v>
                </c:pt>
                <c:pt idx="68" formatCode="0.00">
                  <c:v>35.17</c:v>
                </c:pt>
                <c:pt idx="69" formatCode="0.00">
                  <c:v>25.77</c:v>
                </c:pt>
                <c:pt idx="70" formatCode="0.00">
                  <c:v>29.24</c:v>
                </c:pt>
                <c:pt idx="71" formatCode="0.00">
                  <c:v>37.48</c:v>
                </c:pt>
                <c:pt idx="72" formatCode="0.00">
                  <c:v>33.01</c:v>
                </c:pt>
                <c:pt idx="73" formatCode="0.00">
                  <c:v>30.47</c:v>
                </c:pt>
                <c:pt idx="74" formatCode="0.00">
                  <c:v>38.33</c:v>
                </c:pt>
                <c:pt idx="75" formatCode="0.00">
                  <c:v>35.95</c:v>
                </c:pt>
                <c:pt idx="76" formatCode="0.00">
                  <c:v>34.77</c:v>
                </c:pt>
                <c:pt idx="77" formatCode="0.00">
                  <c:v>33.96</c:v>
                </c:pt>
                <c:pt idx="78" formatCode="0.00">
                  <c:v>27.74</c:v>
                </c:pt>
                <c:pt idx="79" formatCode="0.00">
                  <c:v>29.87</c:v>
                </c:pt>
                <c:pt idx="80" formatCode="0.00">
                  <c:v>28.18</c:v>
                </c:pt>
                <c:pt idx="81" formatCode="0.00">
                  <c:v>39.59</c:v>
                </c:pt>
                <c:pt idx="82" formatCode="0.00">
                  <c:v>28.65000000000001</c:v>
                </c:pt>
                <c:pt idx="83" formatCode="0.00">
                  <c:v>23.93</c:v>
                </c:pt>
                <c:pt idx="84" formatCode="0.00">
                  <c:v>32.41</c:v>
                </c:pt>
                <c:pt idx="85" formatCode="0.00">
                  <c:v>22.43999999999999</c:v>
                </c:pt>
                <c:pt idx="86" formatCode="0.00">
                  <c:v>22.89</c:v>
                </c:pt>
                <c:pt idx="87" formatCode="0.00">
                  <c:v>30.82</c:v>
                </c:pt>
                <c:pt idx="88" formatCode="0.00">
                  <c:v>25.88</c:v>
                </c:pt>
                <c:pt idx="89" formatCode="0.00">
                  <c:v>36.66000000000001</c:v>
                </c:pt>
                <c:pt idx="90" formatCode="0.00">
                  <c:v>32.95</c:v>
                </c:pt>
                <c:pt idx="91" formatCode="0.00">
                  <c:v>36.46</c:v>
                </c:pt>
                <c:pt idx="92" formatCode="0.00">
                  <c:v>29.74</c:v>
                </c:pt>
                <c:pt idx="93" formatCode="0.00">
                  <c:v>25.75999999999999</c:v>
                </c:pt>
                <c:pt idx="94" formatCode="0.00">
                  <c:v>29.84</c:v>
                </c:pt>
                <c:pt idx="95" formatCode="0.00">
                  <c:v>38.59</c:v>
                </c:pt>
                <c:pt idx="96" formatCode="0.00">
                  <c:v>24.27</c:v>
                </c:pt>
                <c:pt idx="97" formatCode="0.00">
                  <c:v>30.17</c:v>
                </c:pt>
                <c:pt idx="98" formatCode="0.00">
                  <c:v>30.52</c:v>
                </c:pt>
                <c:pt idx="99" formatCode="0.00">
                  <c:v>33.21</c:v>
                </c:pt>
                <c:pt idx="100" formatCode="0.00">
                  <c:v>32.83</c:v>
                </c:pt>
                <c:pt idx="101" formatCode="0.00">
                  <c:v>28.01</c:v>
                </c:pt>
                <c:pt idx="102" formatCode="0.00">
                  <c:v>34.83</c:v>
                </c:pt>
                <c:pt idx="103" formatCode="0.00">
                  <c:v>41.79000000000001</c:v>
                </c:pt>
                <c:pt idx="104" formatCode="0.00">
                  <c:v>30.33000000000001</c:v>
                </c:pt>
                <c:pt idx="105" formatCode="0.00">
                  <c:v>28.41999999999999</c:v>
                </c:pt>
                <c:pt idx="106" formatCode="0.00">
                  <c:v>22.73</c:v>
                </c:pt>
                <c:pt idx="107" formatCode="0.00">
                  <c:v>35.22000000000001</c:v>
                </c:pt>
                <c:pt idx="108" formatCode="0.00">
                  <c:v>32.93</c:v>
                </c:pt>
                <c:pt idx="109" formatCode="0.00">
                  <c:v>31.89</c:v>
                </c:pt>
                <c:pt idx="110" formatCode="0.00">
                  <c:v>28.08</c:v>
                </c:pt>
                <c:pt idx="111" formatCode="0.00">
                  <c:v>31.41999999999999</c:v>
                </c:pt>
                <c:pt idx="112" formatCode="0.00">
                  <c:v>39.03</c:v>
                </c:pt>
                <c:pt idx="113" formatCode="0.00">
                  <c:v>33.66000000000001</c:v>
                </c:pt>
                <c:pt idx="114" formatCode="0.00">
                  <c:v>35.45</c:v>
                </c:pt>
                <c:pt idx="115" formatCode="0.00">
                  <c:v>30.49</c:v>
                </c:pt>
                <c:pt idx="116" formatCode="0.00">
                  <c:v>37.7</c:v>
                </c:pt>
                <c:pt idx="117" formatCode="0.00">
                  <c:v>31.47</c:v>
                </c:pt>
                <c:pt idx="118" formatCode="0.00">
                  <c:v>20.1</c:v>
                </c:pt>
                <c:pt idx="119" formatCode="0.00">
                  <c:v>23.91999999999999</c:v>
                </c:pt>
                <c:pt idx="120" formatCode="0.00">
                  <c:v>36.27</c:v>
                </c:pt>
                <c:pt idx="121" formatCode="0.00">
                  <c:v>35.66000000000001</c:v>
                </c:pt>
                <c:pt idx="122" formatCode="0.00">
                  <c:v>35.19000000000001</c:v>
                </c:pt>
                <c:pt idx="123" formatCode="0.00">
                  <c:v>46.21</c:v>
                </c:pt>
                <c:pt idx="124" formatCode="0.00">
                  <c:v>28.34</c:v>
                </c:pt>
                <c:pt idx="125" formatCode="0.00">
                  <c:v>31.27</c:v>
                </c:pt>
                <c:pt idx="126" formatCode="0.00">
                  <c:v>32.52</c:v>
                </c:pt>
                <c:pt idx="127" formatCode="0.00">
                  <c:v>28.88</c:v>
                </c:pt>
                <c:pt idx="128" formatCode="0.00">
                  <c:v>39.17</c:v>
                </c:pt>
                <c:pt idx="129" formatCode="0.00">
                  <c:v>31.08</c:v>
                </c:pt>
                <c:pt idx="130" formatCode="0.00">
                  <c:v>28.81000000000001</c:v>
                </c:pt>
                <c:pt idx="131" formatCode="0.00">
                  <c:v>34.08</c:v>
                </c:pt>
                <c:pt idx="132" formatCode="0.00">
                  <c:v>28.2</c:v>
                </c:pt>
                <c:pt idx="133" formatCode="0.00">
                  <c:v>28.05</c:v>
                </c:pt>
                <c:pt idx="134" formatCode="0.00">
                  <c:v>33.08</c:v>
                </c:pt>
                <c:pt idx="135" formatCode="0.00">
                  <c:v>28.3</c:v>
                </c:pt>
                <c:pt idx="136" formatCode="0.00">
                  <c:v>31.36</c:v>
                </c:pt>
                <c:pt idx="137" formatCode="0.00">
                  <c:v>40.82</c:v>
                </c:pt>
                <c:pt idx="138" formatCode="0.00">
                  <c:v>41.9</c:v>
                </c:pt>
                <c:pt idx="139" formatCode="0.00">
                  <c:v>38.36</c:v>
                </c:pt>
                <c:pt idx="140" formatCode="0.00">
                  <c:v>42.37</c:v>
                </c:pt>
                <c:pt idx="141">
                  <c:v>28.93</c:v>
                </c:pt>
              </c:numCache>
            </c:numRef>
          </c:val>
          <c:smooth val="0"/>
        </c:ser>
        <c:dLbls>
          <c:showLegendKey val="0"/>
          <c:showVal val="0"/>
          <c:showCatName val="0"/>
          <c:showSerName val="0"/>
          <c:showPercent val="0"/>
          <c:showBubbleSize val="0"/>
        </c:dLbls>
        <c:marker val="1"/>
        <c:smooth val="0"/>
        <c:axId val="652463048"/>
        <c:axId val="689300216"/>
      </c:lineChart>
      <c:catAx>
        <c:axId val="652463048"/>
        <c:scaling>
          <c:orientation val="minMax"/>
        </c:scaling>
        <c:delete val="0"/>
        <c:axPos val="b"/>
        <c:title>
          <c:tx>
            <c:rich>
              <a:bodyPr/>
              <a:lstStyle/>
              <a:p>
                <a:pPr>
                  <a:defRPr sz="1400"/>
                </a:pPr>
                <a:r>
                  <a:rPr lang="en-US" sz="1400"/>
                  <a:t>Year</a:t>
                </a:r>
              </a:p>
            </c:rich>
          </c:tx>
          <c:layout>
            <c:manualLayout>
              <c:xMode val="edge"/>
              <c:yMode val="edge"/>
              <c:x val="0.483998466483825"/>
              <c:y val="0.943573427367381"/>
            </c:manualLayout>
          </c:layout>
          <c:overlay val="0"/>
        </c:title>
        <c:numFmt formatCode="General" sourceLinked="1"/>
        <c:majorTickMark val="out"/>
        <c:minorTickMark val="none"/>
        <c:tickLblPos val="nextTo"/>
        <c:txPr>
          <a:bodyPr/>
          <a:lstStyle/>
          <a:p>
            <a:pPr>
              <a:defRPr sz="1400"/>
            </a:pPr>
            <a:endParaRPr lang="en-US"/>
          </a:p>
        </c:txPr>
        <c:crossAx val="689300216"/>
        <c:crosses val="autoZero"/>
        <c:auto val="1"/>
        <c:lblAlgn val="ctr"/>
        <c:lblOffset val="100"/>
        <c:tickLblSkip val="10"/>
        <c:tickMarkSkip val="5"/>
        <c:noMultiLvlLbl val="0"/>
      </c:catAx>
      <c:valAx>
        <c:axId val="689300216"/>
        <c:scaling>
          <c:orientation val="minMax"/>
          <c:max val="50.0"/>
          <c:min val="10.0"/>
        </c:scaling>
        <c:delete val="0"/>
        <c:axPos val="l"/>
        <c:majorGridlines/>
        <c:title>
          <c:tx>
            <c:rich>
              <a:bodyPr rot="-5400000" vert="horz"/>
              <a:lstStyle/>
              <a:p>
                <a:pPr>
                  <a:defRPr sz="1400"/>
                </a:pPr>
                <a:r>
                  <a:rPr lang="en-US" sz="1400"/>
                  <a:t>Total</a:t>
                </a:r>
                <a:r>
                  <a:rPr lang="en-US" sz="1400" baseline="0"/>
                  <a:t> Average Precipitation (inches)</a:t>
                </a:r>
                <a:endParaRPr lang="en-US" sz="1400"/>
              </a:p>
            </c:rich>
          </c:tx>
          <c:layout/>
          <c:overlay val="0"/>
        </c:title>
        <c:numFmt formatCode="0.0" sourceLinked="0"/>
        <c:majorTickMark val="out"/>
        <c:minorTickMark val="none"/>
        <c:tickLblPos val="nextTo"/>
        <c:txPr>
          <a:bodyPr/>
          <a:lstStyle/>
          <a:p>
            <a:pPr>
              <a:defRPr sz="1400"/>
            </a:pPr>
            <a:endParaRPr lang="en-US"/>
          </a:p>
        </c:txPr>
        <c:crossAx val="652463048"/>
        <c:crosses val="autoZero"/>
        <c:crossBetween val="between"/>
      </c:valAx>
      <c:spPr>
        <a:gradFill>
          <a:gsLst>
            <a:gs pos="0">
              <a:srgbClr val="EEF8E4"/>
            </a:gs>
            <a:gs pos="100000">
              <a:srgbClr val="A4D76B"/>
            </a:gs>
          </a:gsLst>
          <a:lin ang="5400000" scaled="0"/>
        </a:gradFill>
      </c:spPr>
    </c:plotArea>
    <c:plotVisOnly val="1"/>
    <c:dispBlanksAs val="gap"/>
    <c:showDLblsOverMax val="0"/>
  </c:chart>
  <c:spPr>
    <a:ln>
      <a:solidFill>
        <a:schemeClr val="tx1"/>
      </a:solidFill>
    </a:ln>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n-US" sz="2000"/>
              <a:t>Total Annual State-Wide</a:t>
            </a:r>
            <a:r>
              <a:rPr lang="en-US" sz="2000" baseline="0"/>
              <a:t> Average Precipitation </a:t>
            </a:r>
            <a:endParaRPr lang="en-US" sz="2000"/>
          </a:p>
        </c:rich>
      </c:tx>
      <c:layout/>
      <c:overlay val="0"/>
    </c:title>
    <c:autoTitleDeleted val="0"/>
    <c:plotArea>
      <c:layout>
        <c:manualLayout>
          <c:layoutTarget val="inner"/>
          <c:xMode val="edge"/>
          <c:yMode val="edge"/>
          <c:x val="0.095070820229104"/>
          <c:y val="0.132300415573053"/>
          <c:w val="0.85572691168706"/>
          <c:h val="0.728683380452814"/>
        </c:manualLayout>
      </c:layout>
      <c:lineChart>
        <c:grouping val="standard"/>
        <c:varyColors val="0"/>
        <c:ser>
          <c:idx val="0"/>
          <c:order val="0"/>
          <c:spPr>
            <a:ln>
              <a:solidFill>
                <a:srgbClr val="2C6C1A"/>
              </a:solidFill>
            </a:ln>
          </c:spPr>
          <c:marker>
            <c:spPr>
              <a:solidFill>
                <a:srgbClr val="2C6C1A"/>
              </a:solidFill>
              <a:ln>
                <a:solidFill>
                  <a:srgbClr val="2C6C1A"/>
                </a:solidFill>
              </a:ln>
            </c:spPr>
          </c:marker>
          <c:trendline>
            <c:trendlineType val="linear"/>
            <c:dispRSqr val="1"/>
            <c:dispEq val="0"/>
            <c:trendlineLbl>
              <c:layout>
                <c:manualLayout>
                  <c:x val="-0.00868835273141877"/>
                  <c:y val="0.266813707945598"/>
                </c:manualLayout>
              </c:layout>
              <c:numFmt formatCode="General" sourceLinked="0"/>
              <c:txPr>
                <a:bodyPr/>
                <a:lstStyle/>
                <a:p>
                  <a:pPr>
                    <a:defRPr sz="1400"/>
                  </a:pPr>
                  <a:endParaRPr lang="en-US"/>
                </a:p>
              </c:txPr>
            </c:trendlineLbl>
          </c:trendline>
          <c:cat>
            <c:numRef>
              <c:f>Yearly!$A$2:$A$143</c:f>
              <c:numCache>
                <c:formatCode>General</c:formatCode>
                <c:ptCount val="142"/>
                <c:pt idx="0">
                  <c:v>1870.0</c:v>
                </c:pt>
                <c:pt idx="1">
                  <c:v>1871.0</c:v>
                </c:pt>
                <c:pt idx="2">
                  <c:v>1872.0</c:v>
                </c:pt>
                <c:pt idx="3" formatCode="0">
                  <c:v>1873.0</c:v>
                </c:pt>
                <c:pt idx="4" formatCode="0">
                  <c:v>1874.0</c:v>
                </c:pt>
                <c:pt idx="5" formatCode="0">
                  <c:v>1875.0</c:v>
                </c:pt>
                <c:pt idx="6" formatCode="0">
                  <c:v>1876.0</c:v>
                </c:pt>
                <c:pt idx="7" formatCode="0">
                  <c:v>1877.0</c:v>
                </c:pt>
                <c:pt idx="8" formatCode="0">
                  <c:v>1878.0</c:v>
                </c:pt>
                <c:pt idx="9" formatCode="0">
                  <c:v>1879.0</c:v>
                </c:pt>
                <c:pt idx="10" formatCode="0">
                  <c:v>1880.0</c:v>
                </c:pt>
                <c:pt idx="11" formatCode="0">
                  <c:v>1881.0</c:v>
                </c:pt>
                <c:pt idx="12" formatCode="0">
                  <c:v>1882.0</c:v>
                </c:pt>
                <c:pt idx="13" formatCode="0">
                  <c:v>1883.0</c:v>
                </c:pt>
                <c:pt idx="14" formatCode="0">
                  <c:v>1884.0</c:v>
                </c:pt>
                <c:pt idx="15" formatCode="0">
                  <c:v>1885.0</c:v>
                </c:pt>
                <c:pt idx="16" formatCode="0">
                  <c:v>1886.0</c:v>
                </c:pt>
                <c:pt idx="17" formatCode="0">
                  <c:v>1887.0</c:v>
                </c:pt>
                <c:pt idx="18" formatCode="0">
                  <c:v>1888.0</c:v>
                </c:pt>
                <c:pt idx="19" formatCode="0">
                  <c:v>1889.0</c:v>
                </c:pt>
                <c:pt idx="20" formatCode="0">
                  <c:v>1890.0</c:v>
                </c:pt>
                <c:pt idx="21" formatCode="0">
                  <c:v>1891.0</c:v>
                </c:pt>
                <c:pt idx="22" formatCode="0">
                  <c:v>1892.0</c:v>
                </c:pt>
                <c:pt idx="23" formatCode="0">
                  <c:v>1893.0</c:v>
                </c:pt>
                <c:pt idx="24" formatCode="0">
                  <c:v>1894.0</c:v>
                </c:pt>
                <c:pt idx="25" formatCode="0">
                  <c:v>1895.0</c:v>
                </c:pt>
                <c:pt idx="26" formatCode="0">
                  <c:v>1896.0</c:v>
                </c:pt>
                <c:pt idx="27" formatCode="0">
                  <c:v>1897.0</c:v>
                </c:pt>
                <c:pt idx="28" formatCode="0">
                  <c:v>1898.0</c:v>
                </c:pt>
                <c:pt idx="29" formatCode="0">
                  <c:v>1899.0</c:v>
                </c:pt>
                <c:pt idx="30" formatCode="0">
                  <c:v>1900.0</c:v>
                </c:pt>
                <c:pt idx="31" formatCode="0">
                  <c:v>1901.0</c:v>
                </c:pt>
                <c:pt idx="32" formatCode="0">
                  <c:v>1902.0</c:v>
                </c:pt>
                <c:pt idx="33" formatCode="0">
                  <c:v>1903.0</c:v>
                </c:pt>
                <c:pt idx="34" formatCode="0">
                  <c:v>1904.0</c:v>
                </c:pt>
                <c:pt idx="35" formatCode="0">
                  <c:v>1905.0</c:v>
                </c:pt>
                <c:pt idx="36" formatCode="0">
                  <c:v>1906.0</c:v>
                </c:pt>
                <c:pt idx="37" formatCode="0">
                  <c:v>1907.0</c:v>
                </c:pt>
                <c:pt idx="38" formatCode="0">
                  <c:v>1908.0</c:v>
                </c:pt>
                <c:pt idx="39" formatCode="0">
                  <c:v>1909.0</c:v>
                </c:pt>
                <c:pt idx="40" formatCode="0">
                  <c:v>1910.0</c:v>
                </c:pt>
                <c:pt idx="41" formatCode="0">
                  <c:v>1911.0</c:v>
                </c:pt>
                <c:pt idx="42" formatCode="0">
                  <c:v>1912.0</c:v>
                </c:pt>
                <c:pt idx="43" formatCode="0">
                  <c:v>1913.0</c:v>
                </c:pt>
                <c:pt idx="44" formatCode="0">
                  <c:v>1914.0</c:v>
                </c:pt>
                <c:pt idx="45" formatCode="0">
                  <c:v>1915.0</c:v>
                </c:pt>
                <c:pt idx="46" formatCode="0">
                  <c:v>1916.0</c:v>
                </c:pt>
                <c:pt idx="47" formatCode="0">
                  <c:v>1917.0</c:v>
                </c:pt>
                <c:pt idx="48" formatCode="0">
                  <c:v>1918.0</c:v>
                </c:pt>
                <c:pt idx="49" formatCode="0">
                  <c:v>1919.0</c:v>
                </c:pt>
                <c:pt idx="50" formatCode="0">
                  <c:v>1920.0</c:v>
                </c:pt>
                <c:pt idx="51" formatCode="0">
                  <c:v>1921.0</c:v>
                </c:pt>
                <c:pt idx="52" formatCode="0">
                  <c:v>1922.0</c:v>
                </c:pt>
                <c:pt idx="53" formatCode="0">
                  <c:v>1923.0</c:v>
                </c:pt>
                <c:pt idx="54" formatCode="0">
                  <c:v>1924.0</c:v>
                </c:pt>
                <c:pt idx="55" formatCode="0">
                  <c:v>1925.0</c:v>
                </c:pt>
                <c:pt idx="56" formatCode="0">
                  <c:v>1926.0</c:v>
                </c:pt>
                <c:pt idx="57" formatCode="0">
                  <c:v>1927.0</c:v>
                </c:pt>
                <c:pt idx="58" formatCode="0">
                  <c:v>1928.0</c:v>
                </c:pt>
                <c:pt idx="59" formatCode="0">
                  <c:v>1929.0</c:v>
                </c:pt>
                <c:pt idx="60" formatCode="0">
                  <c:v>1930.0</c:v>
                </c:pt>
                <c:pt idx="61" formatCode="0">
                  <c:v>1931.0</c:v>
                </c:pt>
                <c:pt idx="62" formatCode="0">
                  <c:v>1932.0</c:v>
                </c:pt>
                <c:pt idx="63" formatCode="0">
                  <c:v>1933.0</c:v>
                </c:pt>
                <c:pt idx="64" formatCode="0">
                  <c:v>1934.0</c:v>
                </c:pt>
                <c:pt idx="65" formatCode="0">
                  <c:v>1935.0</c:v>
                </c:pt>
                <c:pt idx="66" formatCode="0">
                  <c:v>1936.0</c:v>
                </c:pt>
                <c:pt idx="67" formatCode="0">
                  <c:v>1937.0</c:v>
                </c:pt>
                <c:pt idx="68" formatCode="0">
                  <c:v>1938.0</c:v>
                </c:pt>
                <c:pt idx="69" formatCode="0">
                  <c:v>1939.0</c:v>
                </c:pt>
                <c:pt idx="70" formatCode="0">
                  <c:v>1940.0</c:v>
                </c:pt>
                <c:pt idx="71" formatCode="0">
                  <c:v>1941.0</c:v>
                </c:pt>
                <c:pt idx="72" formatCode="0">
                  <c:v>1942.0</c:v>
                </c:pt>
                <c:pt idx="73" formatCode="0">
                  <c:v>1943.0</c:v>
                </c:pt>
                <c:pt idx="74" formatCode="0">
                  <c:v>1944.0</c:v>
                </c:pt>
                <c:pt idx="75" formatCode="0">
                  <c:v>1945.0</c:v>
                </c:pt>
                <c:pt idx="76" formatCode="0">
                  <c:v>1946.0</c:v>
                </c:pt>
                <c:pt idx="77" formatCode="0">
                  <c:v>1947.0</c:v>
                </c:pt>
                <c:pt idx="78" formatCode="0">
                  <c:v>1948.0</c:v>
                </c:pt>
                <c:pt idx="79" formatCode="0">
                  <c:v>1949.0</c:v>
                </c:pt>
                <c:pt idx="80" formatCode="0">
                  <c:v>1950.0</c:v>
                </c:pt>
                <c:pt idx="81" formatCode="0">
                  <c:v>1951.0</c:v>
                </c:pt>
                <c:pt idx="82" formatCode="0">
                  <c:v>1952.0</c:v>
                </c:pt>
                <c:pt idx="83" formatCode="0">
                  <c:v>1953.0</c:v>
                </c:pt>
                <c:pt idx="84" formatCode="0">
                  <c:v>1954.0</c:v>
                </c:pt>
                <c:pt idx="85" formatCode="0">
                  <c:v>1955.0</c:v>
                </c:pt>
                <c:pt idx="86" formatCode="0">
                  <c:v>1956.0</c:v>
                </c:pt>
                <c:pt idx="87" formatCode="0">
                  <c:v>1957.0</c:v>
                </c:pt>
                <c:pt idx="88" formatCode="0">
                  <c:v>1958.0</c:v>
                </c:pt>
                <c:pt idx="89" formatCode="0">
                  <c:v>1959.0</c:v>
                </c:pt>
                <c:pt idx="90" formatCode="0">
                  <c:v>1960.0</c:v>
                </c:pt>
                <c:pt idx="91" formatCode="0">
                  <c:v>1961.0</c:v>
                </c:pt>
                <c:pt idx="92" formatCode="0">
                  <c:v>1962.0</c:v>
                </c:pt>
                <c:pt idx="93" formatCode="0">
                  <c:v>1963.0</c:v>
                </c:pt>
                <c:pt idx="94" formatCode="0">
                  <c:v>1964.0</c:v>
                </c:pt>
                <c:pt idx="95" formatCode="0">
                  <c:v>1965.0</c:v>
                </c:pt>
                <c:pt idx="96" formatCode="0">
                  <c:v>1966.0</c:v>
                </c:pt>
                <c:pt idx="97" formatCode="0">
                  <c:v>1967.0</c:v>
                </c:pt>
                <c:pt idx="98" formatCode="0">
                  <c:v>1968.0</c:v>
                </c:pt>
                <c:pt idx="99" formatCode="0">
                  <c:v>1969.0</c:v>
                </c:pt>
                <c:pt idx="100" formatCode="0">
                  <c:v>1970.0</c:v>
                </c:pt>
                <c:pt idx="101" formatCode="0">
                  <c:v>1971.0</c:v>
                </c:pt>
                <c:pt idx="102" formatCode="0">
                  <c:v>1972.0</c:v>
                </c:pt>
                <c:pt idx="103" formatCode="0">
                  <c:v>1973.0</c:v>
                </c:pt>
                <c:pt idx="104" formatCode="0">
                  <c:v>1974.0</c:v>
                </c:pt>
                <c:pt idx="105" formatCode="0">
                  <c:v>1975.0</c:v>
                </c:pt>
                <c:pt idx="106" formatCode="0">
                  <c:v>1976.0</c:v>
                </c:pt>
                <c:pt idx="107" formatCode="0">
                  <c:v>1977.0</c:v>
                </c:pt>
                <c:pt idx="108" formatCode="0">
                  <c:v>1978.0</c:v>
                </c:pt>
                <c:pt idx="109" formatCode="0">
                  <c:v>1979.0</c:v>
                </c:pt>
                <c:pt idx="110" formatCode="0">
                  <c:v>1980.0</c:v>
                </c:pt>
                <c:pt idx="111" formatCode="0">
                  <c:v>1981.0</c:v>
                </c:pt>
                <c:pt idx="112" formatCode="0">
                  <c:v>1982.0</c:v>
                </c:pt>
                <c:pt idx="113" formatCode="0">
                  <c:v>1983.0</c:v>
                </c:pt>
                <c:pt idx="114" formatCode="0">
                  <c:v>1984.0</c:v>
                </c:pt>
                <c:pt idx="115" formatCode="0">
                  <c:v>1985.0</c:v>
                </c:pt>
                <c:pt idx="116" formatCode="0">
                  <c:v>1986.0</c:v>
                </c:pt>
                <c:pt idx="117" formatCode="0">
                  <c:v>1987.0</c:v>
                </c:pt>
                <c:pt idx="118" formatCode="0">
                  <c:v>1988.0</c:v>
                </c:pt>
                <c:pt idx="119" formatCode="0">
                  <c:v>1989.0</c:v>
                </c:pt>
                <c:pt idx="120" formatCode="0">
                  <c:v>1990.0</c:v>
                </c:pt>
                <c:pt idx="121" formatCode="0">
                  <c:v>1991.0</c:v>
                </c:pt>
                <c:pt idx="122" formatCode="0">
                  <c:v>1992.0</c:v>
                </c:pt>
                <c:pt idx="123" formatCode="0">
                  <c:v>1993.0</c:v>
                </c:pt>
                <c:pt idx="124" formatCode="0">
                  <c:v>1994.0</c:v>
                </c:pt>
                <c:pt idx="125" formatCode="0">
                  <c:v>1995.0</c:v>
                </c:pt>
                <c:pt idx="126" formatCode="0">
                  <c:v>1996.0</c:v>
                </c:pt>
                <c:pt idx="127" formatCode="0">
                  <c:v>1997.0</c:v>
                </c:pt>
                <c:pt idx="128" formatCode="0">
                  <c:v>1998.0</c:v>
                </c:pt>
                <c:pt idx="129" formatCode="0">
                  <c:v>1999.0</c:v>
                </c:pt>
                <c:pt idx="130" formatCode="0">
                  <c:v>2000.0</c:v>
                </c:pt>
                <c:pt idx="131" formatCode="0">
                  <c:v>2001.0</c:v>
                </c:pt>
                <c:pt idx="132" formatCode="0">
                  <c:v>2002.0</c:v>
                </c:pt>
                <c:pt idx="133" formatCode="0">
                  <c:v>2003.0</c:v>
                </c:pt>
                <c:pt idx="134" formatCode="0">
                  <c:v>2004.0</c:v>
                </c:pt>
                <c:pt idx="135" formatCode="0">
                  <c:v>2005.0</c:v>
                </c:pt>
                <c:pt idx="136" formatCode="0">
                  <c:v>2006.0</c:v>
                </c:pt>
                <c:pt idx="137" formatCode="0">
                  <c:v>2007.0</c:v>
                </c:pt>
                <c:pt idx="138" formatCode="0">
                  <c:v>2008.0</c:v>
                </c:pt>
                <c:pt idx="139" formatCode="0">
                  <c:v>2009.0</c:v>
                </c:pt>
                <c:pt idx="140" formatCode="0">
                  <c:v>2010.0</c:v>
                </c:pt>
                <c:pt idx="141" formatCode="0">
                  <c:v>2011.0</c:v>
                </c:pt>
              </c:numCache>
            </c:numRef>
          </c:cat>
          <c:val>
            <c:numRef>
              <c:f>Yearly!$N$2:$N$143</c:f>
              <c:numCache>
                <c:formatCode>General</c:formatCode>
                <c:ptCount val="142"/>
                <c:pt idx="3" formatCode="0.00">
                  <c:v>33.92</c:v>
                </c:pt>
                <c:pt idx="4" formatCode="0.00">
                  <c:v>30.75999999999999</c:v>
                </c:pt>
                <c:pt idx="5" formatCode="0.00">
                  <c:v>35.83</c:v>
                </c:pt>
                <c:pt idx="6" formatCode="0.00">
                  <c:v>36.65</c:v>
                </c:pt>
                <c:pt idx="7" formatCode="0.00">
                  <c:v>35.16000000000001</c:v>
                </c:pt>
                <c:pt idx="8" formatCode="0.00">
                  <c:v>34.53</c:v>
                </c:pt>
                <c:pt idx="9" formatCode="0.00">
                  <c:v>28.24</c:v>
                </c:pt>
                <c:pt idx="10" formatCode="0.00">
                  <c:v>30.95</c:v>
                </c:pt>
                <c:pt idx="11" formatCode="0.00">
                  <c:v>44.16000000000001</c:v>
                </c:pt>
                <c:pt idx="12" formatCode="0.00">
                  <c:v>33.4</c:v>
                </c:pt>
                <c:pt idx="13" formatCode="0.00">
                  <c:v>34.54</c:v>
                </c:pt>
                <c:pt idx="14" formatCode="0.00">
                  <c:v>35.59</c:v>
                </c:pt>
                <c:pt idx="15" formatCode="0.00">
                  <c:v>32.23000000000001</c:v>
                </c:pt>
                <c:pt idx="16" formatCode="0.00">
                  <c:v>24.71</c:v>
                </c:pt>
                <c:pt idx="17" formatCode="0.00">
                  <c:v>26.31000000000001</c:v>
                </c:pt>
                <c:pt idx="18" formatCode="0.00">
                  <c:v>31.43999999999999</c:v>
                </c:pt>
                <c:pt idx="19" formatCode="0.00">
                  <c:v>24.95</c:v>
                </c:pt>
                <c:pt idx="20" formatCode="0.00">
                  <c:v>29.71</c:v>
                </c:pt>
                <c:pt idx="21" formatCode="0.00">
                  <c:v>32.57</c:v>
                </c:pt>
                <c:pt idx="22" formatCode="0.00">
                  <c:v>34.82</c:v>
                </c:pt>
                <c:pt idx="23" formatCode="0.00">
                  <c:v>21.84</c:v>
                </c:pt>
                <c:pt idx="24" formatCode="0.00">
                  <c:v>20.32999999999999</c:v>
                </c:pt>
                <c:pt idx="25" formatCode="0.00">
                  <c:v>25.57</c:v>
                </c:pt>
                <c:pt idx="26" formatCode="0.00">
                  <c:v>34.44</c:v>
                </c:pt>
                <c:pt idx="27" formatCode="0.00">
                  <c:v>26.13000000000001</c:v>
                </c:pt>
                <c:pt idx="28" formatCode="0.00">
                  <c:v>32.48</c:v>
                </c:pt>
                <c:pt idx="29" formatCode="0.00">
                  <c:v>29.23</c:v>
                </c:pt>
                <c:pt idx="30" formatCode="0.00">
                  <c:v>33.66000000000001</c:v>
                </c:pt>
                <c:pt idx="31" formatCode="0.00">
                  <c:v>24.54</c:v>
                </c:pt>
                <c:pt idx="32" formatCode="0.00">
                  <c:v>39.95</c:v>
                </c:pt>
                <c:pt idx="33" formatCode="0.00">
                  <c:v>32.75</c:v>
                </c:pt>
                <c:pt idx="34" formatCode="0.00">
                  <c:v>29.65000000000001</c:v>
                </c:pt>
                <c:pt idx="35" formatCode="0.00">
                  <c:v>35.98</c:v>
                </c:pt>
                <c:pt idx="36" formatCode="0.00">
                  <c:v>29.66</c:v>
                </c:pt>
                <c:pt idx="37" formatCode="0.00">
                  <c:v>32.63</c:v>
                </c:pt>
                <c:pt idx="38" formatCode="0.00">
                  <c:v>34.24</c:v>
                </c:pt>
                <c:pt idx="39" formatCode="0.00">
                  <c:v>40.47</c:v>
                </c:pt>
                <c:pt idx="40" formatCode="0.00">
                  <c:v>20.54</c:v>
                </c:pt>
                <c:pt idx="41" formatCode="0.00">
                  <c:v>31.63000000000001</c:v>
                </c:pt>
                <c:pt idx="42" formatCode="0.00">
                  <c:v>27.71</c:v>
                </c:pt>
                <c:pt idx="43" formatCode="0.00">
                  <c:v>29.57</c:v>
                </c:pt>
                <c:pt idx="44" formatCode="0.00">
                  <c:v>30.77</c:v>
                </c:pt>
                <c:pt idx="45" formatCode="0.00">
                  <c:v>40.68</c:v>
                </c:pt>
                <c:pt idx="46" formatCode="0.00">
                  <c:v>30.56</c:v>
                </c:pt>
                <c:pt idx="47" formatCode="0.00">
                  <c:v>27.35</c:v>
                </c:pt>
                <c:pt idx="48" formatCode="0.00">
                  <c:v>30.36</c:v>
                </c:pt>
                <c:pt idx="49" formatCode="0.00">
                  <c:v>35.52</c:v>
                </c:pt>
                <c:pt idx="50" formatCode="0.00">
                  <c:v>27.53</c:v>
                </c:pt>
                <c:pt idx="51" formatCode="0.00">
                  <c:v>31.11000000000001</c:v>
                </c:pt>
                <c:pt idx="52" formatCode="0.00">
                  <c:v>29.12</c:v>
                </c:pt>
                <c:pt idx="53" formatCode="0.00">
                  <c:v>28.53</c:v>
                </c:pt>
                <c:pt idx="54" formatCode="0.00">
                  <c:v>30.35</c:v>
                </c:pt>
                <c:pt idx="55" formatCode="0.00">
                  <c:v>28.61000000000001</c:v>
                </c:pt>
                <c:pt idx="56" formatCode="0.00">
                  <c:v>33.75</c:v>
                </c:pt>
                <c:pt idx="57" formatCode="0.00">
                  <c:v>30.8</c:v>
                </c:pt>
                <c:pt idx="58" formatCode="0.00">
                  <c:v>35.66000000000001</c:v>
                </c:pt>
                <c:pt idx="59" formatCode="0.00">
                  <c:v>31.18</c:v>
                </c:pt>
                <c:pt idx="60" formatCode="0.00">
                  <c:v>25.5</c:v>
                </c:pt>
                <c:pt idx="61" formatCode="0.00">
                  <c:v>35.17</c:v>
                </c:pt>
                <c:pt idx="62" formatCode="0.00">
                  <c:v>32.86</c:v>
                </c:pt>
                <c:pt idx="63" formatCode="0.00">
                  <c:v>26.14</c:v>
                </c:pt>
                <c:pt idx="64" formatCode="0.00">
                  <c:v>26.3</c:v>
                </c:pt>
                <c:pt idx="65" formatCode="0.00">
                  <c:v>33.92</c:v>
                </c:pt>
                <c:pt idx="66" formatCode="0.00">
                  <c:v>25.81000000000001</c:v>
                </c:pt>
                <c:pt idx="67" formatCode="0.00">
                  <c:v>26.39</c:v>
                </c:pt>
                <c:pt idx="68" formatCode="0.00">
                  <c:v>35.17</c:v>
                </c:pt>
                <c:pt idx="69" formatCode="0.00">
                  <c:v>25.77</c:v>
                </c:pt>
                <c:pt idx="70" formatCode="0.00">
                  <c:v>29.24</c:v>
                </c:pt>
                <c:pt idx="71" formatCode="0.00">
                  <c:v>37.48</c:v>
                </c:pt>
                <c:pt idx="72" formatCode="0.00">
                  <c:v>33.01</c:v>
                </c:pt>
                <c:pt idx="73" formatCode="0.00">
                  <c:v>30.47</c:v>
                </c:pt>
                <c:pt idx="74" formatCode="0.00">
                  <c:v>38.33</c:v>
                </c:pt>
                <c:pt idx="75" formatCode="0.00">
                  <c:v>35.95</c:v>
                </c:pt>
                <c:pt idx="76" formatCode="0.00">
                  <c:v>34.77</c:v>
                </c:pt>
                <c:pt idx="77" formatCode="0.00">
                  <c:v>33.96</c:v>
                </c:pt>
                <c:pt idx="78" formatCode="0.00">
                  <c:v>27.74</c:v>
                </c:pt>
                <c:pt idx="79" formatCode="0.00">
                  <c:v>29.87</c:v>
                </c:pt>
                <c:pt idx="80" formatCode="0.00">
                  <c:v>28.18</c:v>
                </c:pt>
                <c:pt idx="81" formatCode="0.00">
                  <c:v>39.59</c:v>
                </c:pt>
                <c:pt idx="82" formatCode="0.00">
                  <c:v>28.65000000000001</c:v>
                </c:pt>
                <c:pt idx="83" formatCode="0.00">
                  <c:v>23.93</c:v>
                </c:pt>
                <c:pt idx="84" formatCode="0.00">
                  <c:v>32.41</c:v>
                </c:pt>
                <c:pt idx="85" formatCode="0.00">
                  <c:v>22.43999999999999</c:v>
                </c:pt>
                <c:pt idx="86" formatCode="0.00">
                  <c:v>22.89</c:v>
                </c:pt>
                <c:pt idx="87" formatCode="0.00">
                  <c:v>30.82</c:v>
                </c:pt>
                <c:pt idx="88" formatCode="0.00">
                  <c:v>25.88</c:v>
                </c:pt>
                <c:pt idx="89" formatCode="0.00">
                  <c:v>36.66000000000001</c:v>
                </c:pt>
                <c:pt idx="90" formatCode="0.00">
                  <c:v>32.95</c:v>
                </c:pt>
                <c:pt idx="91" formatCode="0.00">
                  <c:v>36.46</c:v>
                </c:pt>
                <c:pt idx="92" formatCode="0.00">
                  <c:v>29.74</c:v>
                </c:pt>
                <c:pt idx="93" formatCode="0.00">
                  <c:v>25.75999999999999</c:v>
                </c:pt>
                <c:pt idx="94" formatCode="0.00">
                  <c:v>29.84</c:v>
                </c:pt>
                <c:pt idx="95" formatCode="0.00">
                  <c:v>38.59</c:v>
                </c:pt>
                <c:pt idx="96" formatCode="0.00">
                  <c:v>24.27</c:v>
                </c:pt>
                <c:pt idx="97" formatCode="0.00">
                  <c:v>30.17</c:v>
                </c:pt>
                <c:pt idx="98" formatCode="0.00">
                  <c:v>30.52</c:v>
                </c:pt>
                <c:pt idx="99" formatCode="0.00">
                  <c:v>33.21</c:v>
                </c:pt>
                <c:pt idx="100" formatCode="0.00">
                  <c:v>32.83</c:v>
                </c:pt>
                <c:pt idx="101" formatCode="0.00">
                  <c:v>28.01</c:v>
                </c:pt>
                <c:pt idx="102" formatCode="0.00">
                  <c:v>34.83</c:v>
                </c:pt>
                <c:pt idx="103" formatCode="0.00">
                  <c:v>41.79000000000001</c:v>
                </c:pt>
                <c:pt idx="104" formatCode="0.00">
                  <c:v>30.33000000000001</c:v>
                </c:pt>
                <c:pt idx="105" formatCode="0.00">
                  <c:v>28.41999999999999</c:v>
                </c:pt>
                <c:pt idx="106" formatCode="0.00">
                  <c:v>22.73</c:v>
                </c:pt>
                <c:pt idx="107" formatCode="0.00">
                  <c:v>35.22000000000001</c:v>
                </c:pt>
                <c:pt idx="108" formatCode="0.00">
                  <c:v>32.93</c:v>
                </c:pt>
                <c:pt idx="109" formatCode="0.00">
                  <c:v>31.89</c:v>
                </c:pt>
                <c:pt idx="110" formatCode="0.00">
                  <c:v>28.08</c:v>
                </c:pt>
                <c:pt idx="111" formatCode="0.00">
                  <c:v>31.41999999999999</c:v>
                </c:pt>
                <c:pt idx="112" formatCode="0.00">
                  <c:v>39.03</c:v>
                </c:pt>
                <c:pt idx="113" formatCode="0.00">
                  <c:v>33.66000000000001</c:v>
                </c:pt>
                <c:pt idx="114" formatCode="0.00">
                  <c:v>35.45</c:v>
                </c:pt>
                <c:pt idx="115" formatCode="0.00">
                  <c:v>30.49</c:v>
                </c:pt>
                <c:pt idx="116" formatCode="0.00">
                  <c:v>37.7</c:v>
                </c:pt>
                <c:pt idx="117" formatCode="0.00">
                  <c:v>31.47</c:v>
                </c:pt>
                <c:pt idx="118" formatCode="0.00">
                  <c:v>20.1</c:v>
                </c:pt>
                <c:pt idx="119" formatCode="0.00">
                  <c:v>23.91999999999999</c:v>
                </c:pt>
                <c:pt idx="120" formatCode="0.00">
                  <c:v>36.27</c:v>
                </c:pt>
                <c:pt idx="121" formatCode="0.00">
                  <c:v>35.66000000000001</c:v>
                </c:pt>
                <c:pt idx="122" formatCode="0.00">
                  <c:v>35.19000000000001</c:v>
                </c:pt>
                <c:pt idx="123" formatCode="0.00">
                  <c:v>46.21</c:v>
                </c:pt>
                <c:pt idx="124" formatCode="0.00">
                  <c:v>28.34</c:v>
                </c:pt>
                <c:pt idx="125" formatCode="0.00">
                  <c:v>31.27</c:v>
                </c:pt>
                <c:pt idx="126" formatCode="0.00">
                  <c:v>32.52</c:v>
                </c:pt>
                <c:pt idx="127" formatCode="0.00">
                  <c:v>28.88</c:v>
                </c:pt>
                <c:pt idx="128" formatCode="0.00">
                  <c:v>39.17</c:v>
                </c:pt>
                <c:pt idx="129" formatCode="0.00">
                  <c:v>31.08</c:v>
                </c:pt>
                <c:pt idx="130" formatCode="0.00">
                  <c:v>28.81000000000001</c:v>
                </c:pt>
                <c:pt idx="131" formatCode="0.00">
                  <c:v>34.08</c:v>
                </c:pt>
                <c:pt idx="132" formatCode="0.00">
                  <c:v>28.2</c:v>
                </c:pt>
                <c:pt idx="133" formatCode="0.00">
                  <c:v>28.05</c:v>
                </c:pt>
                <c:pt idx="134" formatCode="0.00">
                  <c:v>33.08</c:v>
                </c:pt>
                <c:pt idx="135" formatCode="0.00">
                  <c:v>28.3</c:v>
                </c:pt>
                <c:pt idx="136" formatCode="0.00">
                  <c:v>31.36</c:v>
                </c:pt>
                <c:pt idx="137" formatCode="0.00">
                  <c:v>40.82</c:v>
                </c:pt>
                <c:pt idx="138" formatCode="0.00">
                  <c:v>41.9</c:v>
                </c:pt>
                <c:pt idx="139" formatCode="0.00">
                  <c:v>38.36</c:v>
                </c:pt>
                <c:pt idx="140" formatCode="0.00">
                  <c:v>42.37</c:v>
                </c:pt>
                <c:pt idx="141">
                  <c:v>28.93</c:v>
                </c:pt>
              </c:numCache>
            </c:numRef>
          </c:val>
          <c:smooth val="0"/>
        </c:ser>
        <c:dLbls>
          <c:showLegendKey val="0"/>
          <c:showVal val="0"/>
          <c:showCatName val="0"/>
          <c:showSerName val="0"/>
          <c:showPercent val="0"/>
          <c:showBubbleSize val="0"/>
        </c:dLbls>
        <c:marker val="1"/>
        <c:smooth val="0"/>
        <c:axId val="657900616"/>
        <c:axId val="556017240"/>
      </c:lineChart>
      <c:catAx>
        <c:axId val="657900616"/>
        <c:scaling>
          <c:orientation val="minMax"/>
        </c:scaling>
        <c:delete val="0"/>
        <c:axPos val="b"/>
        <c:title>
          <c:tx>
            <c:rich>
              <a:bodyPr/>
              <a:lstStyle/>
              <a:p>
                <a:pPr>
                  <a:defRPr sz="1400"/>
                </a:pPr>
                <a:r>
                  <a:rPr lang="en-US" sz="1400"/>
                  <a:t>Year</a:t>
                </a:r>
              </a:p>
            </c:rich>
          </c:tx>
          <c:layout>
            <c:manualLayout>
              <c:xMode val="edge"/>
              <c:yMode val="edge"/>
              <c:x val="0.483998466483825"/>
              <c:y val="0.943573427367381"/>
            </c:manualLayout>
          </c:layout>
          <c:overlay val="0"/>
        </c:title>
        <c:numFmt formatCode="General" sourceLinked="1"/>
        <c:majorTickMark val="out"/>
        <c:minorTickMark val="none"/>
        <c:tickLblPos val="nextTo"/>
        <c:txPr>
          <a:bodyPr/>
          <a:lstStyle/>
          <a:p>
            <a:pPr>
              <a:defRPr sz="1400"/>
            </a:pPr>
            <a:endParaRPr lang="en-US"/>
          </a:p>
        </c:txPr>
        <c:crossAx val="556017240"/>
        <c:crosses val="autoZero"/>
        <c:auto val="1"/>
        <c:lblAlgn val="ctr"/>
        <c:lblOffset val="100"/>
        <c:tickLblSkip val="10"/>
        <c:tickMarkSkip val="5"/>
        <c:noMultiLvlLbl val="0"/>
      </c:catAx>
      <c:valAx>
        <c:axId val="556017240"/>
        <c:scaling>
          <c:orientation val="minMax"/>
          <c:max val="50.0"/>
          <c:min val="10.0"/>
        </c:scaling>
        <c:delete val="0"/>
        <c:axPos val="l"/>
        <c:majorGridlines/>
        <c:title>
          <c:tx>
            <c:rich>
              <a:bodyPr rot="-5400000" vert="horz"/>
              <a:lstStyle/>
              <a:p>
                <a:pPr>
                  <a:defRPr sz="1400"/>
                </a:pPr>
                <a:r>
                  <a:rPr lang="en-US" sz="1400"/>
                  <a:t>Total</a:t>
                </a:r>
                <a:r>
                  <a:rPr lang="en-US" sz="1400" baseline="0"/>
                  <a:t> Average Precipitation (inches)</a:t>
                </a:r>
                <a:endParaRPr lang="en-US" sz="1400"/>
              </a:p>
            </c:rich>
          </c:tx>
          <c:layout/>
          <c:overlay val="0"/>
        </c:title>
        <c:numFmt formatCode="0.0" sourceLinked="0"/>
        <c:majorTickMark val="out"/>
        <c:minorTickMark val="none"/>
        <c:tickLblPos val="nextTo"/>
        <c:txPr>
          <a:bodyPr/>
          <a:lstStyle/>
          <a:p>
            <a:pPr>
              <a:defRPr sz="1400"/>
            </a:pPr>
            <a:endParaRPr lang="en-US"/>
          </a:p>
        </c:txPr>
        <c:crossAx val="657900616"/>
        <c:crosses val="autoZero"/>
        <c:crossBetween val="between"/>
      </c:valAx>
      <c:spPr>
        <a:gradFill>
          <a:gsLst>
            <a:gs pos="0">
              <a:srgbClr val="EEF8E4"/>
            </a:gs>
            <a:gs pos="100000">
              <a:srgbClr val="A4D76B"/>
            </a:gs>
          </a:gsLst>
          <a:lin ang="5400000" scaled="0"/>
        </a:gradFill>
      </c:spPr>
    </c:plotArea>
    <c:plotVisOnly val="1"/>
    <c:dispBlanksAs val="gap"/>
    <c:showDLblsOverMax val="0"/>
  </c:chart>
  <c:spPr>
    <a:ln>
      <a:solidFill>
        <a:schemeClr val="tx1"/>
      </a:solidFill>
    </a:ln>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000" dirty="0"/>
              <a:t>Number of Days with</a:t>
            </a:r>
            <a:r>
              <a:rPr lang="en-US" sz="2000" baseline="0" dirty="0"/>
              <a:t> a Maximum Temperature Greater Than </a:t>
            </a:r>
            <a:endParaRPr lang="en-US" sz="2000" baseline="0" dirty="0" smtClean="0"/>
          </a:p>
          <a:p>
            <a:pPr>
              <a:defRPr/>
            </a:pPr>
            <a:r>
              <a:rPr lang="en-US" sz="2000" baseline="0" dirty="0" smtClean="0"/>
              <a:t>or </a:t>
            </a:r>
            <a:r>
              <a:rPr lang="en-US" sz="2000" baseline="0" dirty="0"/>
              <a:t>Equal to 100</a:t>
            </a:r>
            <a:r>
              <a:rPr lang="en-US" sz="2000" baseline="0" dirty="0">
                <a:latin typeface="Calibri"/>
              </a:rPr>
              <a:t>°</a:t>
            </a:r>
            <a:r>
              <a:rPr lang="en-US" sz="2000" b="1" i="0" u="none" strike="noStrike" baseline="0" dirty="0">
                <a:latin typeface="+mn-lt"/>
              </a:rPr>
              <a:t>F</a:t>
            </a:r>
            <a:endParaRPr lang="en-US" sz="2000" dirty="0"/>
          </a:p>
        </c:rich>
      </c:tx>
      <c:layout>
        <c:manualLayout>
          <c:xMode val="edge"/>
          <c:yMode val="edge"/>
          <c:x val="0.131058617672791"/>
          <c:y val="0.0197142722429158"/>
        </c:manualLayout>
      </c:layout>
      <c:overlay val="0"/>
    </c:title>
    <c:autoTitleDeleted val="0"/>
    <c:plotArea>
      <c:layout>
        <c:manualLayout>
          <c:layoutTarget val="inner"/>
          <c:xMode val="edge"/>
          <c:yMode val="edge"/>
          <c:x val="0.0785670480510325"/>
          <c:y val="0.189716153750001"/>
          <c:w val="0.887755438337199"/>
          <c:h val="0.676451789486907"/>
        </c:manualLayout>
      </c:layout>
      <c:lineChart>
        <c:grouping val="standard"/>
        <c:varyColors val="0"/>
        <c:ser>
          <c:idx val="0"/>
          <c:order val="0"/>
          <c:spPr>
            <a:ln>
              <a:solidFill>
                <a:schemeClr val="accent2">
                  <a:lumMod val="75000"/>
                </a:schemeClr>
              </a:solidFill>
            </a:ln>
          </c:spPr>
          <c:marker>
            <c:spPr>
              <a:solidFill>
                <a:schemeClr val="accent2">
                  <a:lumMod val="75000"/>
                </a:schemeClr>
              </a:solidFill>
              <a:ln>
                <a:solidFill>
                  <a:srgbClr val="C0504D">
                    <a:lumMod val="75000"/>
                  </a:srgbClr>
                </a:solidFill>
              </a:ln>
            </c:spPr>
          </c:marker>
          <c:trendline>
            <c:trendlineType val="linear"/>
            <c:dispRSqr val="0"/>
            <c:dispEq val="0"/>
          </c:trendline>
          <c:cat>
            <c:numRef>
              <c:f>'# Tmax &gt; 100'!$A$26:$A$68</c:f>
              <c:numCache>
                <c:formatCode>General</c:formatCode>
                <c:ptCount val="43"/>
                <c:pt idx="0">
                  <c:v>1970.0</c:v>
                </c:pt>
                <c:pt idx="1">
                  <c:v>1971.0</c:v>
                </c:pt>
                <c:pt idx="2">
                  <c:v>1972.0</c:v>
                </c:pt>
                <c:pt idx="3">
                  <c:v>1973.0</c:v>
                </c:pt>
                <c:pt idx="4">
                  <c:v>1974.0</c:v>
                </c:pt>
                <c:pt idx="5">
                  <c:v>1975.0</c:v>
                </c:pt>
                <c:pt idx="6">
                  <c:v>1976.0</c:v>
                </c:pt>
                <c:pt idx="7">
                  <c:v>1977.0</c:v>
                </c:pt>
                <c:pt idx="8">
                  <c:v>1978.0</c:v>
                </c:pt>
                <c:pt idx="9">
                  <c:v>1979.0</c:v>
                </c:pt>
                <c:pt idx="10">
                  <c:v>1980.0</c:v>
                </c:pt>
                <c:pt idx="11">
                  <c:v>1981.0</c:v>
                </c:pt>
                <c:pt idx="12">
                  <c:v>1982.0</c:v>
                </c:pt>
                <c:pt idx="13">
                  <c:v>1983.0</c:v>
                </c:pt>
                <c:pt idx="14">
                  <c:v>1984.0</c:v>
                </c:pt>
                <c:pt idx="15">
                  <c:v>1985.0</c:v>
                </c:pt>
                <c:pt idx="16">
                  <c:v>1986.0</c:v>
                </c:pt>
                <c:pt idx="17">
                  <c:v>1987.0</c:v>
                </c:pt>
                <c:pt idx="18">
                  <c:v>1988.0</c:v>
                </c:pt>
                <c:pt idx="19">
                  <c:v>1989.0</c:v>
                </c:pt>
                <c:pt idx="20">
                  <c:v>1990.0</c:v>
                </c:pt>
                <c:pt idx="21">
                  <c:v>1991.0</c:v>
                </c:pt>
                <c:pt idx="22">
                  <c:v>1992.0</c:v>
                </c:pt>
                <c:pt idx="23">
                  <c:v>1993.0</c:v>
                </c:pt>
                <c:pt idx="24">
                  <c:v>1994.0</c:v>
                </c:pt>
                <c:pt idx="25">
                  <c:v>1995.0</c:v>
                </c:pt>
                <c:pt idx="26">
                  <c:v>1996.0</c:v>
                </c:pt>
                <c:pt idx="27">
                  <c:v>1997.0</c:v>
                </c:pt>
                <c:pt idx="28">
                  <c:v>1998.0</c:v>
                </c:pt>
                <c:pt idx="29">
                  <c:v>1999.0</c:v>
                </c:pt>
                <c:pt idx="30">
                  <c:v>2000.0</c:v>
                </c:pt>
                <c:pt idx="31">
                  <c:v>2001.0</c:v>
                </c:pt>
                <c:pt idx="32">
                  <c:v>2002.0</c:v>
                </c:pt>
                <c:pt idx="33">
                  <c:v>2003.0</c:v>
                </c:pt>
                <c:pt idx="34">
                  <c:v>2004.0</c:v>
                </c:pt>
                <c:pt idx="35">
                  <c:v>2005.0</c:v>
                </c:pt>
                <c:pt idx="36">
                  <c:v>2006.0</c:v>
                </c:pt>
                <c:pt idx="37">
                  <c:v>2007.0</c:v>
                </c:pt>
                <c:pt idx="38">
                  <c:v>2008.0</c:v>
                </c:pt>
                <c:pt idx="39">
                  <c:v>2009.0</c:v>
                </c:pt>
                <c:pt idx="40">
                  <c:v>2010.0</c:v>
                </c:pt>
                <c:pt idx="41">
                  <c:v>2011.0</c:v>
                </c:pt>
                <c:pt idx="42">
                  <c:v>2012.0</c:v>
                </c:pt>
              </c:numCache>
            </c:numRef>
          </c:cat>
          <c:val>
            <c:numRef>
              <c:f>'# Tmax &gt; 100'!$B$26:$B$68</c:f>
              <c:numCache>
                <c:formatCode>General</c:formatCode>
                <c:ptCount val="43"/>
                <c:pt idx="0">
                  <c:v>0.0</c:v>
                </c:pt>
                <c:pt idx="1">
                  <c:v>0.0</c:v>
                </c:pt>
                <c:pt idx="2">
                  <c:v>0.0</c:v>
                </c:pt>
                <c:pt idx="3">
                  <c:v>0.0</c:v>
                </c:pt>
                <c:pt idx="4">
                  <c:v>7.0</c:v>
                </c:pt>
                <c:pt idx="5">
                  <c:v>0.0</c:v>
                </c:pt>
                <c:pt idx="6">
                  <c:v>0.0</c:v>
                </c:pt>
                <c:pt idx="7">
                  <c:v>8.0</c:v>
                </c:pt>
                <c:pt idx="8">
                  <c:v>0.0</c:v>
                </c:pt>
                <c:pt idx="9">
                  <c:v>0.0</c:v>
                </c:pt>
                <c:pt idx="10">
                  <c:v>2.0</c:v>
                </c:pt>
                <c:pt idx="11">
                  <c:v>0.0</c:v>
                </c:pt>
                <c:pt idx="12">
                  <c:v>0.0</c:v>
                </c:pt>
                <c:pt idx="13">
                  <c:v>13.0</c:v>
                </c:pt>
                <c:pt idx="14">
                  <c:v>2.0</c:v>
                </c:pt>
                <c:pt idx="15">
                  <c:v>1.0</c:v>
                </c:pt>
                <c:pt idx="16">
                  <c:v>0.0</c:v>
                </c:pt>
                <c:pt idx="17">
                  <c:v>2.0</c:v>
                </c:pt>
                <c:pt idx="18">
                  <c:v>10.0</c:v>
                </c:pt>
                <c:pt idx="19">
                  <c:v>0.0</c:v>
                </c:pt>
                <c:pt idx="20">
                  <c:v>0.0</c:v>
                </c:pt>
                <c:pt idx="21">
                  <c:v>0.0</c:v>
                </c:pt>
                <c:pt idx="22">
                  <c:v>0.0</c:v>
                </c:pt>
                <c:pt idx="23">
                  <c:v>0.0</c:v>
                </c:pt>
                <c:pt idx="24">
                  <c:v>0.0</c:v>
                </c:pt>
                <c:pt idx="25">
                  <c:v>2.0</c:v>
                </c:pt>
                <c:pt idx="26">
                  <c:v>0.0</c:v>
                </c:pt>
                <c:pt idx="27">
                  <c:v>0.0</c:v>
                </c:pt>
                <c:pt idx="28">
                  <c:v>0.0</c:v>
                </c:pt>
                <c:pt idx="29">
                  <c:v>1.0</c:v>
                </c:pt>
                <c:pt idx="30">
                  <c:v>0.0</c:v>
                </c:pt>
                <c:pt idx="31">
                  <c:v>0.0</c:v>
                </c:pt>
                <c:pt idx="32">
                  <c:v>0.0</c:v>
                </c:pt>
                <c:pt idx="33">
                  <c:v>2.0</c:v>
                </c:pt>
                <c:pt idx="34">
                  <c:v>0.0</c:v>
                </c:pt>
                <c:pt idx="35">
                  <c:v>0.0</c:v>
                </c:pt>
                <c:pt idx="36">
                  <c:v>1.0</c:v>
                </c:pt>
                <c:pt idx="37">
                  <c:v>0.0</c:v>
                </c:pt>
                <c:pt idx="38">
                  <c:v>0.0</c:v>
                </c:pt>
                <c:pt idx="39">
                  <c:v>0.0</c:v>
                </c:pt>
                <c:pt idx="40">
                  <c:v>0.0</c:v>
                </c:pt>
                <c:pt idx="41">
                  <c:v>0.0</c:v>
                </c:pt>
                <c:pt idx="42">
                  <c:v>11.0</c:v>
                </c:pt>
              </c:numCache>
            </c:numRef>
          </c:val>
          <c:smooth val="0"/>
        </c:ser>
        <c:dLbls>
          <c:showLegendKey val="0"/>
          <c:showVal val="0"/>
          <c:showCatName val="0"/>
          <c:showSerName val="0"/>
          <c:showPercent val="0"/>
          <c:showBubbleSize val="0"/>
        </c:dLbls>
        <c:marker val="1"/>
        <c:smooth val="0"/>
        <c:axId val="656852136"/>
        <c:axId val="645780696"/>
      </c:lineChart>
      <c:catAx>
        <c:axId val="656852136"/>
        <c:scaling>
          <c:orientation val="minMax"/>
        </c:scaling>
        <c:delete val="0"/>
        <c:axPos val="b"/>
        <c:title>
          <c:tx>
            <c:rich>
              <a:bodyPr/>
              <a:lstStyle/>
              <a:p>
                <a:pPr>
                  <a:defRPr sz="1400"/>
                </a:pPr>
                <a:r>
                  <a:rPr lang="en-US" sz="1400"/>
                  <a:t>Year</a:t>
                </a:r>
              </a:p>
            </c:rich>
          </c:tx>
          <c:layout/>
          <c:overlay val="0"/>
        </c:title>
        <c:numFmt formatCode="General" sourceLinked="1"/>
        <c:majorTickMark val="out"/>
        <c:minorTickMark val="none"/>
        <c:tickLblPos val="nextTo"/>
        <c:txPr>
          <a:bodyPr/>
          <a:lstStyle/>
          <a:p>
            <a:pPr>
              <a:defRPr sz="1400"/>
            </a:pPr>
            <a:endParaRPr lang="en-US"/>
          </a:p>
        </c:txPr>
        <c:crossAx val="645780696"/>
        <c:crosses val="autoZero"/>
        <c:auto val="1"/>
        <c:lblAlgn val="ctr"/>
        <c:lblOffset val="100"/>
        <c:tickLblSkip val="5"/>
        <c:tickMarkSkip val="5"/>
        <c:noMultiLvlLbl val="0"/>
      </c:catAx>
      <c:valAx>
        <c:axId val="645780696"/>
        <c:scaling>
          <c:orientation val="minMax"/>
        </c:scaling>
        <c:delete val="0"/>
        <c:axPos val="l"/>
        <c:majorGridlines/>
        <c:title>
          <c:tx>
            <c:rich>
              <a:bodyPr rot="-5400000" vert="horz"/>
              <a:lstStyle/>
              <a:p>
                <a:pPr>
                  <a:defRPr sz="1400"/>
                </a:pPr>
                <a:r>
                  <a:rPr lang="en-US" sz="1400"/>
                  <a:t>Number of Days</a:t>
                </a:r>
              </a:p>
            </c:rich>
          </c:tx>
          <c:layout/>
          <c:overlay val="0"/>
        </c:title>
        <c:numFmt formatCode="General" sourceLinked="1"/>
        <c:majorTickMark val="out"/>
        <c:minorTickMark val="none"/>
        <c:tickLblPos val="nextTo"/>
        <c:txPr>
          <a:bodyPr/>
          <a:lstStyle/>
          <a:p>
            <a:pPr>
              <a:defRPr sz="1400"/>
            </a:pPr>
            <a:endParaRPr lang="en-US"/>
          </a:p>
        </c:txPr>
        <c:crossAx val="656852136"/>
        <c:crosses val="autoZero"/>
        <c:crossBetween val="between"/>
      </c:valAx>
      <c:spPr>
        <a:gradFill>
          <a:gsLst>
            <a:gs pos="0">
              <a:srgbClr val="FACDA8"/>
            </a:gs>
            <a:gs pos="100000">
              <a:srgbClr val="EC7C4A"/>
            </a:gs>
          </a:gsLst>
          <a:lin ang="5400000" scaled="0"/>
        </a:gradFill>
      </c:spPr>
    </c:plotArea>
    <c:plotVisOnly val="1"/>
    <c:dispBlanksAs val="gap"/>
    <c:showDLblsOverMax val="0"/>
  </c:chart>
  <c:spPr>
    <a:ln>
      <a:solidFill>
        <a:schemeClr val="tx1"/>
      </a:solidFill>
    </a:ln>
  </c:sp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0.12778</cdr:x>
      <cdr:y>0.22844</cdr:y>
    </cdr:from>
    <cdr:to>
      <cdr:x>0.90926</cdr:x>
      <cdr:y>0.31921</cdr:y>
    </cdr:to>
    <cdr:cxnSp macro="">
      <cdr:nvCxnSpPr>
        <cdr:cNvPr id="3" name="Straight Connector 2"/>
        <cdr:cNvCxnSpPr/>
      </cdr:nvCxnSpPr>
      <cdr:spPr>
        <a:xfrm xmlns:a="http://schemas.openxmlformats.org/drawingml/2006/main" flipV="1">
          <a:off x="1168400" y="1278467"/>
          <a:ext cx="7145867" cy="508000"/>
        </a:xfrm>
        <a:prstGeom xmlns:a="http://schemas.openxmlformats.org/drawingml/2006/main" prst="line">
          <a:avLst/>
        </a:prstGeom>
        <a:ln xmlns:a="http://schemas.openxmlformats.org/drawingml/2006/main" w="76200" cmpd="sng">
          <a:solidFill>
            <a:srgbClr val="31942D"/>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0.12593</cdr:x>
      <cdr:y>0.64297</cdr:y>
    </cdr:from>
    <cdr:to>
      <cdr:x>0.91667</cdr:x>
      <cdr:y>0.75492</cdr:y>
    </cdr:to>
    <cdr:cxnSp macro="">
      <cdr:nvCxnSpPr>
        <cdr:cNvPr id="5" name="Straight Connector 4"/>
        <cdr:cNvCxnSpPr/>
      </cdr:nvCxnSpPr>
      <cdr:spPr>
        <a:xfrm xmlns:a="http://schemas.openxmlformats.org/drawingml/2006/main">
          <a:off x="1151467" y="3598335"/>
          <a:ext cx="7230533" cy="626532"/>
        </a:xfrm>
        <a:prstGeom xmlns:a="http://schemas.openxmlformats.org/drawingml/2006/main" prst="line">
          <a:avLst/>
        </a:prstGeom>
        <a:ln xmlns:a="http://schemas.openxmlformats.org/drawingml/2006/main" w="76200" cmpd="sng">
          <a:solidFill>
            <a:srgbClr val="31942D"/>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0.13958</cdr:x>
      <cdr:y>0.49653</cdr:y>
    </cdr:from>
    <cdr:to>
      <cdr:x>0.97158</cdr:x>
      <cdr:y>0.5032</cdr:y>
    </cdr:to>
    <cdr:sp macro="" textlink="">
      <cdr:nvSpPr>
        <cdr:cNvPr id="3" name="Rectangle 2"/>
        <cdr:cNvSpPr/>
      </cdr:nvSpPr>
      <cdr:spPr>
        <a:xfrm xmlns:a="http://schemas.openxmlformats.org/drawingml/2006/main">
          <a:off x="638160" y="1362081"/>
          <a:ext cx="3803904" cy="18297"/>
        </a:xfrm>
        <a:prstGeom xmlns:a="http://schemas.openxmlformats.org/drawingml/2006/main" prst="rect">
          <a:avLst/>
        </a:prstGeom>
        <a:solidFill xmlns:a="http://schemas.openxmlformats.org/drawingml/2006/main">
          <a:sysClr val="windowText" lastClr="000000"/>
        </a:solidFill>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endParaRPr lang="en-US">
            <a:ln>
              <a:noFill/>
            </a:ln>
            <a:solidFill>
              <a:sysClr val="windowText" lastClr="000000"/>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0.13958</cdr:x>
      <cdr:y>0.59028</cdr:y>
    </cdr:from>
    <cdr:to>
      <cdr:x>0.97158</cdr:x>
      <cdr:y>0.59695</cdr:y>
    </cdr:to>
    <cdr:sp macro="" textlink="">
      <cdr:nvSpPr>
        <cdr:cNvPr id="3" name="Rectangle 2"/>
        <cdr:cNvSpPr/>
      </cdr:nvSpPr>
      <cdr:spPr>
        <a:xfrm xmlns:a="http://schemas.openxmlformats.org/drawingml/2006/main">
          <a:off x="638160" y="1619262"/>
          <a:ext cx="3803904" cy="18297"/>
        </a:xfrm>
        <a:prstGeom xmlns:a="http://schemas.openxmlformats.org/drawingml/2006/main" prst="rect">
          <a:avLst/>
        </a:prstGeom>
        <a:solidFill xmlns:a="http://schemas.openxmlformats.org/drawingml/2006/main">
          <a:sysClr val="windowText" lastClr="000000"/>
        </a:solidFill>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endParaRPr lang="en-US">
            <a:ln>
              <a:noFill/>
            </a:ln>
            <a:solidFill>
              <a:sysClr val="windowText" lastClr="000000"/>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B8EC09-98C1-4230-A213-FA5AE5122305}" type="datetimeFigureOut">
              <a:rPr lang="en-US" smtClean="0"/>
              <a:pPr/>
              <a:t>4/15/13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6C736F-67DC-4AD6-B39F-F449EC149DB4}" type="slidenum">
              <a:rPr lang="en-US" smtClean="0"/>
              <a:pPr/>
              <a:t>‹#›</a:t>
            </a:fld>
            <a:endParaRPr lang="en-US"/>
          </a:p>
        </p:txBody>
      </p:sp>
    </p:spTree>
    <p:extLst>
      <p:ext uri="{BB962C8B-B14F-4D97-AF65-F5344CB8AC3E}">
        <p14:creationId xmlns:p14="http://schemas.microsoft.com/office/powerpoint/2010/main" val="4280852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solidFill>
            <a:srgbClr val="FFFFFF"/>
          </a:solidFill>
          <a:ln/>
        </p:spPr>
      </p:sp>
      <p:sp>
        <p:nvSpPr>
          <p:cNvPr id="15363"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endParaRPr lang="en-US">
              <a:latin typeface="Times" charset="0"/>
              <a:ea typeface="ＭＳ Ｐゴシック" charset="-128"/>
              <a:cs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6C736F-67DC-4AD6-B39F-F449EC149DB4}"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ln>
            <a:miter lim="800000"/>
            <a:headEnd/>
            <a:tailEnd/>
          </a:ln>
        </p:spPr>
        <p:txBody>
          <a:bodyPr/>
          <a:lstStyle/>
          <a:p>
            <a:fld id="{DB10FE5F-8D22-2645-9084-B85E657F9925}" type="slidenum">
              <a:rPr lang="en-US">
                <a:latin typeface="Times New Roman" pitchFamily="29" charset="0"/>
                <a:ea typeface="Times New Roman" pitchFamily="29" charset="0"/>
                <a:cs typeface="Times New Roman" pitchFamily="29" charset="0"/>
              </a:rPr>
              <a:pPr/>
              <a:t>22</a:t>
            </a:fld>
            <a:endParaRPr lang="en-US">
              <a:latin typeface="Times New Roman" pitchFamily="29" charset="0"/>
              <a:ea typeface="Times New Roman" pitchFamily="29" charset="0"/>
              <a:cs typeface="Times New Roman" pitchFamily="29" charset="0"/>
            </a:endParaRPr>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6" name="Rectangle 3"/>
          <p:cNvSpPr>
            <a:spLocks noGrp="1" noChangeArrowheads="1"/>
          </p:cNvSpPr>
          <p:nvPr>
            <p:ph type="body" idx="1"/>
          </p:nvPr>
        </p:nvSpPr>
        <p:spPr bwMode="auto">
          <a:noFill/>
        </p:spPr>
        <p:txBody>
          <a:bodyPr/>
          <a:lstStyle/>
          <a:p>
            <a:pPr eaLnBrk="1" hangingPunct="1"/>
            <a:endParaRPr lang="en-US">
              <a:latin typeface="Times New Roman" pitchFamily="29" charset="0"/>
              <a:ea typeface="ＭＳ Ｐゴシック" pitchFamily="29" charset="-128"/>
              <a:cs typeface="ＭＳ Ｐゴシック" pitchFamily="29"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xfrm>
            <a:off x="3884613" y="8685213"/>
            <a:ext cx="2971800" cy="457200"/>
          </a:xfrm>
          <a:noFill/>
        </p:spPr>
        <p:txBody>
          <a:bodyPr/>
          <a:lstStyle/>
          <a:p>
            <a:fld id="{3297ED50-CC51-3B45-B1F6-451F7D87DFA9}" type="slidenum">
              <a:rPr lang="en-US"/>
              <a:pPr/>
              <a:t>23</a:t>
            </a:fld>
            <a:endParaRPr lang="en-US"/>
          </a:p>
        </p:txBody>
      </p:sp>
      <p:sp>
        <p:nvSpPr>
          <p:cNvPr id="62467" name="Rectangle 2"/>
          <p:cNvSpPr>
            <a:spLocks noGrp="1" noRot="1" noChangeAspect="1" noChangeArrowheads="1"/>
          </p:cNvSpPr>
          <p:nvPr>
            <p:ph type="sldImg"/>
          </p:nvPr>
        </p:nvSpPr>
        <p:spPr>
          <a:xfrm>
            <a:off x="1150938" y="692150"/>
            <a:ext cx="4556125" cy="3416300"/>
          </a:xfrm>
          <a:solidFill>
            <a:srgbClr val="FFFFFF"/>
          </a:solidFill>
          <a:ln/>
        </p:spPr>
      </p:sp>
      <p:sp>
        <p:nvSpPr>
          <p:cNvPr id="6246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pitchFamily="-112" charset="0"/>
              <a:ea typeface="ＭＳ Ｐゴシック" pitchFamily="-112" charset="-128"/>
              <a:cs typeface="ＭＳ Ｐゴシック" pitchFamily="-112"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xfrm>
            <a:off x="3884613" y="8685213"/>
            <a:ext cx="2971800" cy="457200"/>
          </a:xfrm>
          <a:noFill/>
        </p:spPr>
        <p:txBody>
          <a:bodyPr/>
          <a:lstStyle/>
          <a:p>
            <a:fld id="{A003D0E5-908D-7B47-BABF-78942412DE3C}" type="slidenum">
              <a:rPr lang="en-US"/>
              <a:pPr/>
              <a:t>24</a:t>
            </a:fld>
            <a:endParaRPr lang="en-US"/>
          </a:p>
        </p:txBody>
      </p:sp>
      <p:sp>
        <p:nvSpPr>
          <p:cNvPr id="65539" name="Rectangle 2"/>
          <p:cNvSpPr>
            <a:spLocks noGrp="1" noRot="1" noChangeAspect="1" noChangeArrowheads="1"/>
          </p:cNvSpPr>
          <p:nvPr>
            <p:ph type="sldImg"/>
          </p:nvPr>
        </p:nvSpPr>
        <p:spPr>
          <a:xfrm>
            <a:off x="1150938" y="692150"/>
            <a:ext cx="4556125" cy="3416300"/>
          </a:xfrm>
          <a:solidFill>
            <a:srgbClr val="FFFFFF"/>
          </a:solidFill>
          <a:ln/>
        </p:spPr>
      </p:sp>
      <p:sp>
        <p:nvSpPr>
          <p:cNvPr id="6554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pitchFamily="-112" charset="0"/>
              <a:ea typeface="ＭＳ Ｐゴシック" pitchFamily="-112" charset="-128"/>
              <a:cs typeface="ＭＳ Ｐゴシック" pitchFamily="-112"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a:lstStyle/>
          <a:p>
            <a:pPr eaLnBrk="1" hangingPunct="1">
              <a:spcBef>
                <a:spcPct val="0"/>
              </a:spcBef>
            </a:pPr>
            <a:r>
              <a:rPr lang="en-US" sz="1100" dirty="0">
                <a:latin typeface="Times New Roman" pitchFamily="29" charset="0"/>
                <a:ea typeface="ＭＳ Ｐゴシック" pitchFamily="29" charset="-128"/>
                <a:cs typeface="ＭＳ Ｐゴシック" pitchFamily="29" charset="-128"/>
              </a:rPr>
              <a:t>	</a:t>
            </a:r>
          </a:p>
        </p:txBody>
      </p:sp>
      <p:sp>
        <p:nvSpPr>
          <p:cNvPr id="54276" name="Slide Number Placeholder 3"/>
          <p:cNvSpPr>
            <a:spLocks noGrp="1"/>
          </p:cNvSpPr>
          <p:nvPr>
            <p:ph type="sldNum" sz="quarter" idx="5"/>
          </p:nvPr>
        </p:nvSpPr>
        <p:spPr bwMode="auto">
          <a:noFill/>
          <a:ln>
            <a:miter lim="800000"/>
            <a:headEnd/>
            <a:tailEnd/>
          </a:ln>
        </p:spPr>
        <p:txBody>
          <a:bodyPr/>
          <a:lstStyle/>
          <a:p>
            <a:fld id="{F7AA0CC8-7458-774A-8431-198DA55D55AB}" type="slidenum">
              <a:rPr lang="en-US">
                <a:latin typeface="Times New Roman" pitchFamily="29" charset="0"/>
                <a:ea typeface="Times New Roman" pitchFamily="29" charset="0"/>
                <a:cs typeface="Times New Roman" pitchFamily="29" charset="0"/>
              </a:rPr>
              <a:pPr/>
              <a:t>27</a:t>
            </a:fld>
            <a:endParaRPr lang="en-US">
              <a:latin typeface="Times New Roman" pitchFamily="29" charset="0"/>
              <a:ea typeface="Times New Roman" pitchFamily="29" charset="0"/>
              <a:cs typeface="Times New Roman" pitchFamily="29"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a:lstStyle/>
          <a:p>
            <a:r>
              <a:rPr lang="en-US" smtClean="0">
                <a:latin typeface="Arial" pitchFamily="29" charset="0"/>
                <a:ea typeface="ＭＳ Ｐゴシック" pitchFamily="29" charset="-128"/>
                <a:cs typeface="ＭＳ Ｐゴシック" pitchFamily="29" charset="-128"/>
              </a:rPr>
              <a:t>Shown here is the frequency at the end of the century of what we consider now to be a 20 year heat wave. Instead of once every 20 years, these temperatures would be experienced every other year or so over most of the continental US in this business as usual scenario.</a:t>
            </a:r>
          </a:p>
        </p:txBody>
      </p:sp>
      <p:sp>
        <p:nvSpPr>
          <p:cNvPr id="57348" name="Slide Number Placeholder 3"/>
          <p:cNvSpPr>
            <a:spLocks noGrp="1"/>
          </p:cNvSpPr>
          <p:nvPr>
            <p:ph type="sldNum" sz="quarter" idx="5"/>
          </p:nvPr>
        </p:nvSpPr>
        <p:spPr bwMode="auto">
          <a:noFill/>
          <a:ln>
            <a:miter lim="800000"/>
            <a:headEnd/>
            <a:tailEnd/>
          </a:ln>
        </p:spPr>
        <p:txBody>
          <a:bodyPr/>
          <a:lstStyle/>
          <a:p>
            <a:fld id="{1F4C9523-2771-8D45-A6FE-2F89889506FD}" type="slidenum">
              <a:rPr lang="en-US" smtClean="0">
                <a:latin typeface="Arial" pitchFamily="29" charset="0"/>
                <a:ea typeface="ＭＳ Ｐゴシック" pitchFamily="29" charset="-128"/>
                <a:cs typeface="ＭＳ Ｐゴシック" pitchFamily="29" charset="-128"/>
              </a:rPr>
              <a:pPr/>
              <a:t>29</a:t>
            </a:fld>
            <a:endParaRPr lang="en-US" smtClean="0">
              <a:latin typeface="Arial" pitchFamily="29" charset="0"/>
              <a:ea typeface="ＭＳ Ｐゴシック" pitchFamily="29" charset="-128"/>
              <a:cs typeface="ＭＳ Ｐゴシック" pitchFamily="29"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1114385"/>
            <a:ext cx="9144000" cy="5743615"/>
          </a:xfrm>
          <a:prstGeom prst="rect">
            <a:avLst/>
          </a:prstGeom>
          <a:solidFill>
            <a:srgbClr val="0067A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2130425"/>
            <a:ext cx="7772400" cy="1470025"/>
          </a:xfrm>
        </p:spPr>
        <p:txBody>
          <a:bodyPr/>
          <a:lstStyle>
            <a:lvl1pPr algn="ctr">
              <a:defRPr>
                <a:solidFill>
                  <a:srgbClr val="FFFFFF"/>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1EC58335-179D-0D45-BDC9-9A615D158F0F}" type="datetimeFigureOut">
              <a:rPr lang="en-US" smtClean="0"/>
              <a:pPr/>
              <a:t>4/15/13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C58335-179D-0D45-BDC9-9A615D158F0F}" type="datetimeFigureOut">
              <a:rPr lang="en-US" smtClean="0"/>
              <a:pPr/>
              <a:t>4/15/13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151062"/>
            <a:ext cx="4038600" cy="4089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151062"/>
            <a:ext cx="4038600" cy="4089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EC58335-179D-0D45-BDC9-9A615D158F0F}" type="datetimeFigureOut">
              <a:rPr lang="en-US" smtClean="0"/>
              <a:pPr/>
              <a:t>4/15/13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278062"/>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917824"/>
            <a:ext cx="4040188" cy="3362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2278062"/>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917824"/>
            <a:ext cx="4041775" cy="3362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1EC58335-179D-0D45-BDC9-9A615D158F0F}" type="datetimeFigureOut">
              <a:rPr lang="en-US" smtClean="0"/>
              <a:pPr/>
              <a:t>4/15/13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C58335-179D-0D45-BDC9-9A615D158F0F}" type="datetimeFigureOut">
              <a:rPr lang="en-US" smtClean="0"/>
              <a:pPr/>
              <a:t>4/15/13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C58335-179D-0D45-BDC9-9A615D158F0F}" type="datetimeFigureOut">
              <a:rPr lang="en-US" smtClean="0"/>
              <a:pPr/>
              <a:t>4/15/13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08100"/>
            <a:ext cx="3008313" cy="74930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301751"/>
            <a:ext cx="5111750" cy="50355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057400"/>
            <a:ext cx="3008313" cy="427990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C58335-179D-0D45-BDC9-9A615D158F0F}" type="datetimeFigureOut">
              <a:rPr lang="en-US" smtClean="0"/>
              <a:pPr/>
              <a:t>4/15/13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Rectangle 5"/>
          <p:cNvSpPr/>
          <p:nvPr userDrawn="1"/>
        </p:nvSpPr>
        <p:spPr>
          <a:xfrm>
            <a:off x="0" y="1114385"/>
            <a:ext cx="9144000" cy="5743615"/>
          </a:xfrm>
          <a:prstGeom prst="rect">
            <a:avLst/>
          </a:prstGeom>
          <a:solidFill>
            <a:srgbClr val="0067A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CSP World.eps"/>
          <p:cNvPicPr>
            <a:picLocks noChangeAspect="1"/>
          </p:cNvPicPr>
          <p:nvPr userDrawn="1"/>
        </p:nvPicPr>
        <p:blipFill>
          <a:blip r:embed="rId2"/>
          <a:stretch>
            <a:fillRect/>
          </a:stretch>
        </p:blipFill>
        <p:spPr>
          <a:xfrm>
            <a:off x="1771261" y="469900"/>
            <a:ext cx="8875059" cy="6858000"/>
          </a:xfrm>
          <a:prstGeom prst="rect">
            <a:avLst/>
          </a:prstGeom>
        </p:spPr>
      </p:pic>
      <p:sp>
        <p:nvSpPr>
          <p:cNvPr id="2" name="Date Placeholder 1"/>
          <p:cNvSpPr>
            <a:spLocks noGrp="1"/>
          </p:cNvSpPr>
          <p:nvPr>
            <p:ph type="dt" sz="half" idx="10"/>
          </p:nvPr>
        </p:nvSpPr>
        <p:spPr/>
        <p:txBody>
          <a:bodyPr/>
          <a:lstStyle/>
          <a:p>
            <a:fld id="{1EC58335-179D-0D45-BDC9-9A615D158F0F}" type="datetimeFigureOut">
              <a:rPr lang="en-US" smtClean="0"/>
              <a:pPr/>
              <a:t>4/15/13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1FB041-706C-CF48-8DEF-97EEE89FE4FF}" type="slidenum">
              <a:rPr lang="en-US" smtClean="0"/>
              <a:pPr/>
              <a:t>‹#›</a:t>
            </a:fld>
            <a:endParaRPr lang="en-US"/>
          </a:p>
        </p:txBody>
      </p:sp>
      <p:pic>
        <p:nvPicPr>
          <p:cNvPr id="7" name="Picture 6" descr="CSP Footer.jpg"/>
          <p:cNvPicPr>
            <a:picLocks noChangeAspect="1"/>
          </p:cNvPicPr>
          <p:nvPr userDrawn="1"/>
        </p:nvPicPr>
        <p:blipFill>
          <a:blip r:embed="rId3"/>
          <a:stretch>
            <a:fillRect/>
          </a:stretch>
        </p:blipFill>
        <p:spPr>
          <a:xfrm>
            <a:off x="0" y="0"/>
            <a:ext cx="9144000" cy="1146048"/>
          </a:xfrm>
          <a:prstGeom prst="rect">
            <a:avLst/>
          </a:prstGeom>
        </p:spPr>
      </p:pic>
      <p:sp>
        <p:nvSpPr>
          <p:cNvPr id="8" name="Subtitle 2"/>
          <p:cNvSpPr>
            <a:spLocks noGrp="1"/>
          </p:cNvSpPr>
          <p:nvPr>
            <p:ph type="subTitle" idx="1"/>
          </p:nvPr>
        </p:nvSpPr>
        <p:spPr>
          <a:xfrm>
            <a:off x="457202" y="1490165"/>
            <a:ext cx="2847274" cy="5016995"/>
          </a:xfrm>
        </p:spPr>
        <p:txBody>
          <a:bodyPr/>
          <a:lstStyle>
            <a:lvl1pPr marL="0" indent="0" algn="r">
              <a:buNone/>
              <a:defRPr i="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wrap="square" numCol="1" anchor="t" anchorCtr="0" compatLnSpc="1">
            <a:prstTxWarp prst="textNoShape">
              <a:avLst/>
            </a:prstTxWarp>
          </a:bodyPr>
          <a:lstStyle>
            <a:lvl1pPr>
              <a:defRPr>
                <a:latin typeface="Calibri" pitchFamily="-112" charset="0"/>
                <a:ea typeface="ＭＳ Ｐゴシック" pitchFamily="-112" charset="-128"/>
                <a:cs typeface="ＭＳ Ｐゴシック" pitchFamily="-112" charset="-128"/>
              </a:defRPr>
            </a:lvl1pPr>
          </a:lstStyle>
          <a:p>
            <a:pPr>
              <a:defRPr/>
            </a:pPr>
            <a:fld id="{03D1DB7A-9C89-8D4C-9F92-88488764DBBF}" type="datetime1">
              <a:rPr lang="en-US"/>
              <a:pPr>
                <a:defRPr/>
              </a:pPr>
              <a:t>4/15/13</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wrap="square" numCol="1" anchor="t" anchorCtr="0" compatLnSpc="1">
            <a:prstTxWarp prst="textNoShape">
              <a:avLst/>
            </a:prstTxWarp>
          </a:bodyPr>
          <a:lstStyle>
            <a:lvl1pPr>
              <a:defRPr>
                <a:latin typeface="Calibri" pitchFamily="34" charset="0"/>
                <a:ea typeface="ＭＳ Ｐゴシック" charset="-128"/>
                <a:cs typeface="+mn-cs"/>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wrap="square" numCol="1" anchor="t" anchorCtr="0" compatLnSpc="1">
            <a:prstTxWarp prst="textNoShape">
              <a:avLst/>
            </a:prstTxWarp>
          </a:bodyPr>
          <a:lstStyle>
            <a:lvl1pPr>
              <a:defRPr>
                <a:latin typeface="Calibri" pitchFamily="-112" charset="0"/>
                <a:ea typeface="ＭＳ Ｐゴシック" pitchFamily="-112" charset="-128"/>
                <a:cs typeface="ＭＳ Ｐゴシック" pitchFamily="-112" charset="-128"/>
              </a:defRPr>
            </a:lvl1pPr>
          </a:lstStyle>
          <a:p>
            <a:pPr>
              <a:defRPr/>
            </a:pPr>
            <a:fld id="{B0D71170-C287-C048-BA3E-2D047EB6B50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1"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19200"/>
            <a:ext cx="8229600" cy="931862"/>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163762"/>
            <a:ext cx="8229600" cy="43306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1" y="6507161"/>
            <a:ext cx="874972" cy="227014"/>
          </a:xfrm>
          <a:prstGeom prst="rect">
            <a:avLst/>
          </a:prstGeom>
        </p:spPr>
        <p:txBody>
          <a:bodyPr vert="horz" lIns="91440" tIns="45720" rIns="91440" bIns="45720" rtlCol="0" anchor="ctr"/>
          <a:lstStyle>
            <a:lvl1pPr algn="r">
              <a:defRPr sz="1200">
                <a:solidFill>
                  <a:srgbClr val="000000"/>
                </a:solidFill>
              </a:defRPr>
            </a:lvl1pPr>
          </a:lstStyle>
          <a:p>
            <a:fld id="{1EC58335-179D-0D45-BDC9-9A615D158F0F}" type="datetimeFigureOut">
              <a:rPr lang="en-US" smtClean="0"/>
              <a:pPr/>
              <a:t>4/15/13</a:t>
            </a:fld>
            <a:endParaRPr lang="en-US" dirty="0"/>
          </a:p>
        </p:txBody>
      </p:sp>
      <p:sp>
        <p:nvSpPr>
          <p:cNvPr id="5" name="Footer Placeholder 4"/>
          <p:cNvSpPr>
            <a:spLocks noGrp="1"/>
          </p:cNvSpPr>
          <p:nvPr>
            <p:ph type="ftr" sz="quarter" idx="3"/>
          </p:nvPr>
        </p:nvSpPr>
        <p:spPr>
          <a:xfrm>
            <a:off x="1332173" y="6507161"/>
            <a:ext cx="2895600" cy="227014"/>
          </a:xfrm>
          <a:prstGeom prst="rect">
            <a:avLst/>
          </a:prstGeom>
        </p:spPr>
        <p:txBody>
          <a:bodyPr vert="horz" lIns="91440" tIns="45720" rIns="91440" bIns="45720" rtlCol="0" anchor="ctr"/>
          <a:lstStyle>
            <a:lvl1pPr algn="ctr">
              <a:defRPr sz="1200">
                <a:solidFill>
                  <a:srgbClr val="000000"/>
                </a:solidFill>
              </a:defRPr>
            </a:lvl1pPr>
          </a:lstStyle>
          <a:p>
            <a:endParaRPr lang="en-US" dirty="0"/>
          </a:p>
        </p:txBody>
      </p:sp>
      <p:sp>
        <p:nvSpPr>
          <p:cNvPr id="6" name="Slide Number Placeholder 5"/>
          <p:cNvSpPr>
            <a:spLocks noGrp="1"/>
          </p:cNvSpPr>
          <p:nvPr>
            <p:ph type="sldNum" sz="quarter" idx="4"/>
          </p:nvPr>
        </p:nvSpPr>
        <p:spPr>
          <a:xfrm>
            <a:off x="8202873" y="6507161"/>
            <a:ext cx="483926" cy="227014"/>
          </a:xfrm>
          <a:prstGeom prst="rect">
            <a:avLst/>
          </a:prstGeom>
        </p:spPr>
        <p:txBody>
          <a:bodyPr vert="horz" lIns="91440" tIns="45720" rIns="91440" bIns="45720" rtlCol="0" anchor="ctr"/>
          <a:lstStyle>
            <a:lvl1pPr algn="r">
              <a:defRPr sz="1200">
                <a:solidFill>
                  <a:srgbClr val="000000"/>
                </a:solidFill>
              </a:defRPr>
            </a:lvl1pPr>
          </a:lstStyle>
          <a:p>
            <a:fld id="{DA1FB041-706C-CF48-8DEF-97EEE89FE4FF}" type="slidenum">
              <a:rPr lang="en-US" smtClean="0"/>
              <a:pPr/>
              <a:t>‹#›</a:t>
            </a:fld>
            <a:endParaRPr lang="en-US" dirty="0"/>
          </a:p>
        </p:txBody>
      </p:sp>
      <p:pic>
        <p:nvPicPr>
          <p:cNvPr id="8" name="Picture 7" descr="CSP Footer.jpg"/>
          <p:cNvPicPr>
            <a:picLocks noChangeAspect="1"/>
          </p:cNvPicPr>
          <p:nvPr userDrawn="1"/>
        </p:nvPicPr>
        <p:blipFill>
          <a:blip r:embed="rId11"/>
          <a:stretch>
            <a:fillRect/>
          </a:stretch>
        </p:blipFill>
        <p:spPr>
          <a:xfrm>
            <a:off x="0" y="0"/>
            <a:ext cx="9144000" cy="114604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63" r:id="rId8"/>
    <p:sldLayoutId id="2147483667" r:id="rId9"/>
  </p:sldLayoutIdLst>
  <p:txStyles>
    <p:titleStyle>
      <a:lvl1pPr algn="l" defTabSz="457200" rtl="0" eaLnBrk="1" latinLnBrk="0" hangingPunct="1">
        <a:spcBef>
          <a:spcPct val="0"/>
        </a:spcBef>
        <a:buNone/>
        <a:defRPr sz="3600" b="1" kern="1200">
          <a:solidFill>
            <a:srgbClr val="0067AC"/>
          </a:solidFill>
          <a:latin typeface="Arial"/>
          <a:ea typeface="+mj-ea"/>
          <a:cs typeface="Arial"/>
        </a:defRPr>
      </a:lvl1pPr>
    </p:titleStyle>
    <p:bodyStyle>
      <a:lvl1pPr marL="342900" indent="-342900" algn="l" defTabSz="457200" rtl="0" eaLnBrk="1" latinLnBrk="0" hangingPunct="1">
        <a:spcBef>
          <a:spcPct val="20000"/>
        </a:spcBef>
        <a:buFontTx/>
        <a:buNone/>
        <a:defRPr sz="2800" kern="1200">
          <a:solidFill>
            <a:schemeClr val="tx1"/>
          </a:solidFill>
          <a:latin typeface="Arial"/>
          <a:ea typeface="+mn-ea"/>
          <a:cs typeface="Arial"/>
        </a:defRPr>
      </a:lvl1pPr>
      <a:lvl2pPr marL="292100" indent="-292100" algn="l" defTabSz="457200" rtl="0" eaLnBrk="1" latinLnBrk="0" hangingPunct="1">
        <a:spcBef>
          <a:spcPct val="20000"/>
        </a:spcBef>
        <a:buClr>
          <a:srgbClr val="708F24"/>
        </a:buClr>
        <a:buFont typeface="Arial"/>
        <a:buChar char="•"/>
        <a:defRPr sz="2500" kern="1200">
          <a:solidFill>
            <a:schemeClr val="tx1"/>
          </a:solidFill>
          <a:latin typeface="Arial"/>
          <a:ea typeface="+mn-ea"/>
          <a:cs typeface="Arial"/>
        </a:defRPr>
      </a:lvl2pPr>
      <a:lvl3pPr marL="635000" indent="-342900" algn="l" defTabSz="457200" rtl="0" eaLnBrk="1" latinLnBrk="0" hangingPunct="1">
        <a:spcBef>
          <a:spcPct val="20000"/>
        </a:spcBef>
        <a:buClr>
          <a:srgbClr val="708F24"/>
        </a:buClr>
        <a:buFont typeface="Arial"/>
        <a:buChar char="•"/>
        <a:defRPr sz="2200" kern="1200">
          <a:solidFill>
            <a:schemeClr val="tx1"/>
          </a:solidFill>
          <a:latin typeface="Arial"/>
          <a:ea typeface="+mn-ea"/>
          <a:cs typeface="Arial"/>
        </a:defRPr>
      </a:lvl3pPr>
      <a:lvl4pPr marL="977900" indent="-342900" algn="l" defTabSz="457200" rtl="0" eaLnBrk="1" latinLnBrk="0" hangingPunct="1">
        <a:spcBef>
          <a:spcPct val="20000"/>
        </a:spcBef>
        <a:buClr>
          <a:srgbClr val="708F24"/>
        </a:buClr>
        <a:buFont typeface="Arial"/>
        <a:buChar char="•"/>
        <a:defRPr sz="1800" kern="1200">
          <a:solidFill>
            <a:schemeClr val="tx1"/>
          </a:solidFill>
          <a:latin typeface="Arial"/>
          <a:ea typeface="+mn-ea"/>
          <a:cs typeface="Arial"/>
        </a:defRPr>
      </a:lvl4pPr>
      <a:lvl5pPr marL="1257300" indent="-279400" algn="l" defTabSz="457200" rtl="0" eaLnBrk="1" latinLnBrk="0" hangingPunct="1">
        <a:spcBef>
          <a:spcPct val="20000"/>
        </a:spcBef>
        <a:buClr>
          <a:srgbClr val="708F24"/>
        </a:buClr>
        <a:buFont typeface="Arial"/>
        <a:buChar char="•"/>
        <a:defRPr sz="15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4.xml"/><Relationship Id="rId3" Type="http://schemas.openxmlformats.org/officeDocument/2006/relationships/hyperlink" Target="http://www.ncdc.noaa.gov/temp-and-precip/time-serie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tif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6.xml"/><Relationship Id="rId3" Type="http://schemas.openxmlformats.org/officeDocument/2006/relationships/image" Target="../media/image8.tif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tif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tif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tif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1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tif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tiff"/></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1" Type="http://schemas.openxmlformats.org/officeDocument/2006/relationships/slideLayout" Target="../slideLayouts/slideLayout9.xml"/><Relationship Id="rId2" Type="http://schemas.openxmlformats.org/officeDocument/2006/relationships/notesSlide" Target="../notesSlides/notesSlide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5.tif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 Id="rId3" Type="http://schemas.openxmlformats.org/officeDocument/2006/relationships/image" Target="../media/image5.tif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7.tif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8.tif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9.tif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 Id="rId3" Type="http://schemas.openxmlformats.org/officeDocument/2006/relationships/image" Target="../media/image5.tiff"/></Relationships>
</file>

<file path=ppt/slides/_rels/slide40.xml.rels><?xml version="1.0" encoding="UTF-8" standalone="yes"?>
<Relationships xmlns="http://schemas.openxmlformats.org/package/2006/relationships"><Relationship Id="rId3" Type="http://schemas.openxmlformats.org/officeDocument/2006/relationships/chart" Target="../charts/chart12.xml"/><Relationship Id="rId4" Type="http://schemas.openxmlformats.org/officeDocument/2006/relationships/image" Target="../media/image31.tiff"/><Relationship Id="rId1" Type="http://schemas.openxmlformats.org/officeDocument/2006/relationships/slideLayout" Target="../slideLayouts/slideLayout5.xml"/><Relationship Id="rId2" Type="http://schemas.openxmlformats.org/officeDocument/2006/relationships/chart" Target="../charts/char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climate.engineering.iastate.edu/"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tiff"/></Relationships>
</file>

<file path=ppt/slides/_rels/slide7.xml.rels><?xml version="1.0" encoding="UTF-8" standalone="yes"?>
<Relationships xmlns="http://schemas.openxmlformats.org/package/2006/relationships"><Relationship Id="rId3" Type="http://schemas.openxmlformats.org/officeDocument/2006/relationships/hyperlink" Target="http://www.ncdc.noaa.gov/temp-and-precip/time-series/" TargetMode="External"/><Relationship Id="rId4" Type="http://schemas.openxmlformats.org/officeDocument/2006/relationships/image" Target="../media/image8.tiff"/><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hyperlink" Target="http://www.ncdc.noaa.gov/temp-and-precip/time-series/" TargetMode="External"/><Relationship Id="rId4" Type="http://schemas.openxmlformats.org/officeDocument/2006/relationships/image" Target="../media/image8.tiff"/><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globe_west_2048"/>
          <p:cNvPicPr>
            <a:picLocks noChangeAspect="1" noChangeArrowheads="1"/>
          </p:cNvPicPr>
          <p:nvPr/>
        </p:nvPicPr>
        <p:blipFill>
          <a:blip r:embed="rId3"/>
          <a:srcRect t="11476" b="13521"/>
          <a:stretch>
            <a:fillRect/>
          </a:stretch>
        </p:blipFill>
        <p:spPr bwMode="auto">
          <a:xfrm>
            <a:off x="0" y="0"/>
            <a:ext cx="9144000" cy="6858000"/>
          </a:xfrm>
          <a:prstGeom prst="rect">
            <a:avLst/>
          </a:prstGeom>
          <a:noFill/>
          <a:ln w="9525">
            <a:noFill/>
            <a:miter lim="800000"/>
            <a:headEnd/>
            <a:tailEnd/>
          </a:ln>
        </p:spPr>
      </p:pic>
      <p:sp>
        <p:nvSpPr>
          <p:cNvPr id="14339" name="Text Box 3"/>
          <p:cNvSpPr txBox="1">
            <a:spLocks noChangeArrowheads="1"/>
          </p:cNvSpPr>
          <p:nvPr/>
        </p:nvSpPr>
        <p:spPr bwMode="auto">
          <a:xfrm>
            <a:off x="-76200" y="6610350"/>
            <a:ext cx="2667000" cy="244475"/>
          </a:xfrm>
          <a:prstGeom prst="rect">
            <a:avLst/>
          </a:prstGeom>
          <a:noFill/>
          <a:ln w="9525">
            <a:noFill/>
            <a:miter lim="800000"/>
            <a:headEnd/>
            <a:tailEnd/>
          </a:ln>
        </p:spPr>
        <p:txBody>
          <a:bodyPr>
            <a:prstTxWarp prst="textNoShape">
              <a:avLst/>
            </a:prstTxWarp>
            <a:spAutoFit/>
          </a:bodyPr>
          <a:lstStyle/>
          <a:p>
            <a:pPr>
              <a:spcBef>
                <a:spcPct val="50000"/>
              </a:spcBef>
            </a:pPr>
            <a:r>
              <a:rPr lang="en-US" sz="1000">
                <a:solidFill>
                  <a:schemeClr val="bg1"/>
                </a:solidFill>
              </a:rPr>
              <a:t>Image courtesy of NASA/GSFC</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eat cool demand.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765" y="1168400"/>
            <a:ext cx="9040721" cy="5689599"/>
          </a:xfrm>
          <a:prstGeom prst="rect">
            <a:avLst/>
          </a:prstGeom>
        </p:spPr>
      </p:pic>
      <p:sp>
        <p:nvSpPr>
          <p:cNvPr id="3" name="TextBox 2"/>
          <p:cNvSpPr txBox="1"/>
          <p:nvPr/>
        </p:nvSpPr>
        <p:spPr>
          <a:xfrm>
            <a:off x="304800" y="6550223"/>
            <a:ext cx="2832100" cy="307777"/>
          </a:xfrm>
          <a:prstGeom prst="rect">
            <a:avLst/>
          </a:prstGeom>
          <a:noFill/>
        </p:spPr>
        <p:txBody>
          <a:bodyPr wrap="square" rtlCol="0">
            <a:spAutoFit/>
          </a:bodyPr>
          <a:lstStyle/>
          <a:p>
            <a:r>
              <a:rPr lang="en-US" sz="1400" dirty="0" smtClean="0"/>
              <a:t>2014 National Climate Assessment</a:t>
            </a:r>
            <a:endParaRPr lang="en-US" sz="1400" dirty="0"/>
          </a:p>
        </p:txBody>
      </p:sp>
      <p:sp>
        <p:nvSpPr>
          <p:cNvPr id="6" name="TextBox 5"/>
          <p:cNvSpPr txBox="1"/>
          <p:nvPr/>
        </p:nvSpPr>
        <p:spPr>
          <a:xfrm>
            <a:off x="801962" y="1310099"/>
            <a:ext cx="566682" cy="461665"/>
          </a:xfrm>
          <a:prstGeom prst="rect">
            <a:avLst/>
          </a:prstGeom>
          <a:noFill/>
        </p:spPr>
        <p:txBody>
          <a:bodyPr wrap="none" rtlCol="0">
            <a:spAutoFit/>
          </a:bodyPr>
          <a:lstStyle/>
          <a:p>
            <a:r>
              <a:rPr lang="en-US" sz="2400" b="1" dirty="0" smtClean="0">
                <a:latin typeface="Abadi MT Condensed Light"/>
                <a:cs typeface="Abadi MT Condensed Light"/>
              </a:rPr>
              <a:t>U.S.</a:t>
            </a:r>
            <a:endParaRPr lang="en-US" sz="2400" b="1" dirty="0">
              <a:latin typeface="Abadi MT Condensed Light"/>
              <a:cs typeface="Abadi MT Condensed Light"/>
            </a:endParaRPr>
          </a:p>
        </p:txBody>
      </p:sp>
    </p:spTree>
    <p:extLst>
      <p:ext uri="{BB962C8B-B14F-4D97-AF65-F5344CB8AC3E}">
        <p14:creationId xmlns:p14="http://schemas.microsoft.com/office/powerpoint/2010/main" val="410999399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eat cool demand.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765" y="1168400"/>
            <a:ext cx="9040721" cy="5689599"/>
          </a:xfrm>
          <a:prstGeom prst="rect">
            <a:avLst/>
          </a:prstGeom>
        </p:spPr>
      </p:pic>
      <p:sp>
        <p:nvSpPr>
          <p:cNvPr id="3" name="TextBox 2"/>
          <p:cNvSpPr txBox="1"/>
          <p:nvPr/>
        </p:nvSpPr>
        <p:spPr>
          <a:xfrm>
            <a:off x="304800" y="6550223"/>
            <a:ext cx="2832100" cy="307777"/>
          </a:xfrm>
          <a:prstGeom prst="rect">
            <a:avLst/>
          </a:prstGeom>
          <a:noFill/>
        </p:spPr>
        <p:txBody>
          <a:bodyPr wrap="square" rtlCol="0">
            <a:spAutoFit/>
          </a:bodyPr>
          <a:lstStyle/>
          <a:p>
            <a:r>
              <a:rPr lang="en-US" sz="1400" dirty="0" smtClean="0"/>
              <a:t>2014 National Climate Assessment</a:t>
            </a:r>
            <a:endParaRPr lang="en-US" sz="1400" dirty="0"/>
          </a:p>
        </p:txBody>
      </p:sp>
      <p:cxnSp>
        <p:nvCxnSpPr>
          <p:cNvPr id="5" name="Straight Connector 4"/>
          <p:cNvCxnSpPr/>
          <p:nvPr/>
        </p:nvCxnSpPr>
        <p:spPr>
          <a:xfrm>
            <a:off x="948267" y="2827867"/>
            <a:ext cx="7670800" cy="1202267"/>
          </a:xfrm>
          <a:prstGeom prst="line">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2997200" y="2238346"/>
            <a:ext cx="3352800" cy="400110"/>
          </a:xfrm>
          <a:prstGeom prst="rect">
            <a:avLst/>
          </a:prstGeom>
          <a:noFill/>
        </p:spPr>
        <p:txBody>
          <a:bodyPr wrap="square" rtlCol="0">
            <a:spAutoFit/>
          </a:bodyPr>
          <a:lstStyle/>
          <a:p>
            <a:r>
              <a:rPr lang="en-US" sz="2000" b="1" dirty="0" smtClean="0">
                <a:solidFill>
                  <a:srgbClr val="FF0000"/>
                </a:solidFill>
              </a:rPr>
              <a:t>Decrease in Heating Demand</a:t>
            </a:r>
            <a:endParaRPr lang="en-US" sz="2000" b="1" dirty="0">
              <a:solidFill>
                <a:srgbClr val="FF0000"/>
              </a:solidFill>
            </a:endParaRPr>
          </a:p>
        </p:txBody>
      </p:sp>
      <p:sp>
        <p:nvSpPr>
          <p:cNvPr id="6" name="TextBox 5"/>
          <p:cNvSpPr txBox="1"/>
          <p:nvPr/>
        </p:nvSpPr>
        <p:spPr>
          <a:xfrm>
            <a:off x="801962" y="1310099"/>
            <a:ext cx="566682" cy="461665"/>
          </a:xfrm>
          <a:prstGeom prst="rect">
            <a:avLst/>
          </a:prstGeom>
          <a:noFill/>
        </p:spPr>
        <p:txBody>
          <a:bodyPr wrap="none" rtlCol="0">
            <a:spAutoFit/>
          </a:bodyPr>
          <a:lstStyle/>
          <a:p>
            <a:r>
              <a:rPr lang="en-US" sz="2400" b="1" dirty="0" smtClean="0">
                <a:latin typeface="Abadi MT Condensed Light"/>
                <a:cs typeface="Abadi MT Condensed Light"/>
              </a:rPr>
              <a:t>U.S.</a:t>
            </a:r>
            <a:endParaRPr lang="en-US" sz="2400" b="1" dirty="0">
              <a:latin typeface="Abadi MT Condensed Light"/>
              <a:cs typeface="Abadi MT Condensed Light"/>
            </a:endParaRPr>
          </a:p>
        </p:txBody>
      </p:sp>
    </p:spTree>
    <p:extLst>
      <p:ext uri="{BB962C8B-B14F-4D97-AF65-F5344CB8AC3E}">
        <p14:creationId xmlns:p14="http://schemas.microsoft.com/office/powerpoint/2010/main" val="234220443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1714051234"/>
              </p:ext>
            </p:extLst>
          </p:nvPr>
        </p:nvGraphicFramePr>
        <p:xfrm>
          <a:off x="0" y="1134533"/>
          <a:ext cx="9144000" cy="5554134"/>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0" y="6573333"/>
            <a:ext cx="5672667" cy="307777"/>
          </a:xfrm>
          <a:prstGeom prst="rect">
            <a:avLst/>
          </a:prstGeom>
        </p:spPr>
        <p:txBody>
          <a:bodyPr wrap="square">
            <a:spAutoFit/>
          </a:bodyPr>
          <a:lstStyle/>
          <a:p>
            <a:r>
              <a:rPr lang="en-US" sz="1400" u="sng" dirty="0">
                <a:hlinkClick r:id="rId3"/>
              </a:rPr>
              <a:t>http://www.ncdc.noaa.gov/temp-and-precip/time-series/</a:t>
            </a:r>
            <a:endParaRPr lang="en-US" sz="1400" dirty="0"/>
          </a:p>
        </p:txBody>
      </p:sp>
    </p:spTree>
    <p:extLst>
      <p:ext uri="{BB962C8B-B14F-4D97-AF65-F5344CB8AC3E}">
        <p14:creationId xmlns:p14="http://schemas.microsoft.com/office/powerpoint/2010/main" val="388185619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eat cool demand.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765" y="1168400"/>
            <a:ext cx="9040721" cy="5689599"/>
          </a:xfrm>
          <a:prstGeom prst="rect">
            <a:avLst/>
          </a:prstGeom>
        </p:spPr>
      </p:pic>
      <p:sp>
        <p:nvSpPr>
          <p:cNvPr id="3" name="TextBox 2"/>
          <p:cNvSpPr txBox="1"/>
          <p:nvPr/>
        </p:nvSpPr>
        <p:spPr>
          <a:xfrm>
            <a:off x="304800" y="6550223"/>
            <a:ext cx="2832100" cy="307777"/>
          </a:xfrm>
          <a:prstGeom prst="rect">
            <a:avLst/>
          </a:prstGeom>
          <a:noFill/>
        </p:spPr>
        <p:txBody>
          <a:bodyPr wrap="square" rtlCol="0">
            <a:spAutoFit/>
          </a:bodyPr>
          <a:lstStyle/>
          <a:p>
            <a:r>
              <a:rPr lang="en-US" sz="1400" dirty="0" smtClean="0"/>
              <a:t>2014 National Climate Assessment</a:t>
            </a:r>
            <a:endParaRPr lang="en-US" sz="1400" dirty="0"/>
          </a:p>
        </p:txBody>
      </p:sp>
      <p:sp>
        <p:nvSpPr>
          <p:cNvPr id="6" name="TextBox 5"/>
          <p:cNvSpPr txBox="1"/>
          <p:nvPr/>
        </p:nvSpPr>
        <p:spPr>
          <a:xfrm>
            <a:off x="2878666" y="4964613"/>
            <a:ext cx="3352800" cy="400110"/>
          </a:xfrm>
          <a:prstGeom prst="rect">
            <a:avLst/>
          </a:prstGeom>
          <a:noFill/>
        </p:spPr>
        <p:txBody>
          <a:bodyPr wrap="square" rtlCol="0">
            <a:spAutoFit/>
          </a:bodyPr>
          <a:lstStyle/>
          <a:p>
            <a:r>
              <a:rPr lang="en-US" sz="2000" b="1" dirty="0" smtClean="0">
                <a:solidFill>
                  <a:srgbClr val="000090"/>
                </a:solidFill>
              </a:rPr>
              <a:t>Increase in Cooling Demand</a:t>
            </a:r>
            <a:endParaRPr lang="en-US" sz="2000" b="1" dirty="0">
              <a:solidFill>
                <a:srgbClr val="000090"/>
              </a:solidFill>
            </a:endParaRPr>
          </a:p>
        </p:txBody>
      </p:sp>
      <p:cxnSp>
        <p:nvCxnSpPr>
          <p:cNvPr id="7" name="Straight Connector 6"/>
          <p:cNvCxnSpPr/>
          <p:nvPr/>
        </p:nvCxnSpPr>
        <p:spPr>
          <a:xfrm flipV="1">
            <a:off x="948267" y="2218266"/>
            <a:ext cx="7823200" cy="2269068"/>
          </a:xfrm>
          <a:prstGeom prst="line">
            <a:avLst/>
          </a:prstGeom>
          <a:ln w="76200" cmpd="sng">
            <a:solidFill>
              <a:srgbClr val="0000FF"/>
            </a:solidFill>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801962" y="1310099"/>
            <a:ext cx="566682" cy="461665"/>
          </a:xfrm>
          <a:prstGeom prst="rect">
            <a:avLst/>
          </a:prstGeom>
          <a:noFill/>
        </p:spPr>
        <p:txBody>
          <a:bodyPr wrap="none" rtlCol="0">
            <a:spAutoFit/>
          </a:bodyPr>
          <a:lstStyle/>
          <a:p>
            <a:r>
              <a:rPr lang="en-US" sz="2400" b="1" dirty="0" smtClean="0">
                <a:latin typeface="Abadi MT Condensed Light"/>
                <a:cs typeface="Abadi MT Condensed Light"/>
              </a:rPr>
              <a:t>U.S.</a:t>
            </a:r>
            <a:endParaRPr lang="en-US" sz="2400" b="1" dirty="0">
              <a:latin typeface="Abadi MT Condensed Light"/>
              <a:cs typeface="Abadi MT Condensed Light"/>
            </a:endParaRPr>
          </a:p>
        </p:txBody>
      </p:sp>
    </p:spTree>
    <p:extLst>
      <p:ext uri="{BB962C8B-B14F-4D97-AF65-F5344CB8AC3E}">
        <p14:creationId xmlns:p14="http://schemas.microsoft.com/office/powerpoint/2010/main" val="89914954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408046395"/>
              </p:ext>
            </p:extLst>
          </p:nvPr>
        </p:nvGraphicFramePr>
        <p:xfrm>
          <a:off x="0" y="1134534"/>
          <a:ext cx="9144000" cy="5723466"/>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4538133" y="2032000"/>
            <a:ext cx="3674534" cy="369332"/>
          </a:xfrm>
          <a:prstGeom prst="rect">
            <a:avLst/>
          </a:prstGeom>
          <a:noFill/>
        </p:spPr>
        <p:txBody>
          <a:bodyPr wrap="square" rtlCol="0">
            <a:spAutoFit/>
          </a:bodyPr>
          <a:lstStyle/>
          <a:p>
            <a:r>
              <a:rPr lang="en-US" b="1" dirty="0" smtClean="0">
                <a:solidFill>
                  <a:srgbClr val="FF0000"/>
                </a:solidFill>
              </a:rPr>
              <a:t>~8% increase in 40 years</a:t>
            </a:r>
            <a:endParaRPr lang="en-US" b="1" dirty="0">
              <a:solidFill>
                <a:srgbClr val="FF0000"/>
              </a:solidFill>
            </a:endParaRPr>
          </a:p>
        </p:txBody>
      </p:sp>
      <p:cxnSp>
        <p:nvCxnSpPr>
          <p:cNvPr id="5" name="Straight Arrow Connector 4"/>
          <p:cNvCxnSpPr/>
          <p:nvPr/>
        </p:nvCxnSpPr>
        <p:spPr>
          <a:xfrm flipH="1">
            <a:off x="1371600" y="2401332"/>
            <a:ext cx="3166533" cy="157800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a:off x="7112000" y="2401332"/>
            <a:ext cx="1236133" cy="137480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063407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1278437448"/>
              </p:ext>
            </p:extLst>
          </p:nvPr>
        </p:nvGraphicFramePr>
        <p:xfrm>
          <a:off x="0" y="1151466"/>
          <a:ext cx="9144000" cy="5706533"/>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descr="Illinois CRs.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68402"/>
            <a:ext cx="1236133" cy="1803120"/>
          </a:xfrm>
          <a:prstGeom prst="rect">
            <a:avLst/>
          </a:prstGeom>
        </p:spPr>
      </p:pic>
      <p:sp>
        <p:nvSpPr>
          <p:cNvPr id="4" name="Oval 3"/>
          <p:cNvSpPr/>
          <p:nvPr/>
        </p:nvSpPr>
        <p:spPr>
          <a:xfrm>
            <a:off x="508000" y="1473201"/>
            <a:ext cx="491066" cy="474130"/>
          </a:xfrm>
          <a:prstGeom prst="ellipse">
            <a:avLst/>
          </a:prstGeom>
          <a:noFill/>
          <a:ln w="5715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222898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p US trends heavy precip.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5731" y="1246121"/>
            <a:ext cx="5987161" cy="5459479"/>
          </a:xfrm>
          <a:prstGeom prst="rect">
            <a:avLst/>
          </a:prstGeom>
        </p:spPr>
      </p:pic>
      <p:sp>
        <p:nvSpPr>
          <p:cNvPr id="3" name="TextBox 2"/>
          <p:cNvSpPr txBox="1"/>
          <p:nvPr/>
        </p:nvSpPr>
        <p:spPr>
          <a:xfrm>
            <a:off x="304800" y="6550223"/>
            <a:ext cx="2832100" cy="307777"/>
          </a:xfrm>
          <a:prstGeom prst="rect">
            <a:avLst/>
          </a:prstGeom>
          <a:noFill/>
        </p:spPr>
        <p:txBody>
          <a:bodyPr wrap="square" rtlCol="0">
            <a:spAutoFit/>
          </a:bodyPr>
          <a:lstStyle/>
          <a:p>
            <a:r>
              <a:rPr lang="en-US" sz="1400" dirty="0" smtClean="0"/>
              <a:t>2014 National Climate Assessment</a:t>
            </a:r>
            <a:endParaRPr lang="en-US" sz="1400" dirty="0"/>
          </a:p>
        </p:txBody>
      </p:sp>
    </p:spTree>
    <p:extLst>
      <p:ext uri="{BB962C8B-B14F-4D97-AF65-F5344CB8AC3E}">
        <p14:creationId xmlns:p14="http://schemas.microsoft.com/office/powerpoint/2010/main" val="368595890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p change very heavy precip.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3465" y="1163456"/>
            <a:ext cx="5730795" cy="5386767"/>
          </a:xfrm>
          <a:prstGeom prst="rect">
            <a:avLst/>
          </a:prstGeom>
        </p:spPr>
      </p:pic>
      <p:sp>
        <p:nvSpPr>
          <p:cNvPr id="3" name="TextBox 2"/>
          <p:cNvSpPr txBox="1"/>
          <p:nvPr/>
        </p:nvSpPr>
        <p:spPr>
          <a:xfrm>
            <a:off x="304800" y="6550223"/>
            <a:ext cx="2832100" cy="307777"/>
          </a:xfrm>
          <a:prstGeom prst="rect">
            <a:avLst/>
          </a:prstGeom>
          <a:noFill/>
        </p:spPr>
        <p:txBody>
          <a:bodyPr wrap="square" rtlCol="0">
            <a:spAutoFit/>
          </a:bodyPr>
          <a:lstStyle/>
          <a:p>
            <a:r>
              <a:rPr lang="en-US" sz="1400" dirty="0" smtClean="0"/>
              <a:t>2014 National Climate Assessment</a:t>
            </a:r>
            <a:endParaRPr lang="en-US" sz="1400" dirty="0"/>
          </a:p>
        </p:txBody>
      </p:sp>
      <p:sp>
        <p:nvSpPr>
          <p:cNvPr id="4" name="TextBox 3"/>
          <p:cNvSpPr txBox="1"/>
          <p:nvPr/>
        </p:nvSpPr>
        <p:spPr>
          <a:xfrm>
            <a:off x="186267" y="2743200"/>
            <a:ext cx="1727198" cy="830997"/>
          </a:xfrm>
          <a:prstGeom prst="rect">
            <a:avLst/>
          </a:prstGeom>
          <a:noFill/>
        </p:spPr>
        <p:txBody>
          <a:bodyPr wrap="square" rtlCol="0">
            <a:spAutoFit/>
          </a:bodyPr>
          <a:lstStyle/>
          <a:p>
            <a:r>
              <a:rPr lang="en-US" sz="2400" b="1" dirty="0" smtClean="0">
                <a:solidFill>
                  <a:srgbClr val="0067AC"/>
                </a:solidFill>
              </a:rPr>
              <a:t>Daily totals &gt; 4 inches</a:t>
            </a:r>
            <a:endParaRPr lang="en-US" sz="2400" b="1" dirty="0">
              <a:solidFill>
                <a:srgbClr val="0067AC"/>
              </a:solidFill>
            </a:endParaRPr>
          </a:p>
        </p:txBody>
      </p:sp>
    </p:spTree>
    <p:extLst>
      <p:ext uri="{BB962C8B-B14F-4D97-AF65-F5344CB8AC3E}">
        <p14:creationId xmlns:p14="http://schemas.microsoft.com/office/powerpoint/2010/main" val="128739955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rends in flood magnitude.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6" y="1136649"/>
            <a:ext cx="9141884" cy="5365546"/>
          </a:xfrm>
          <a:prstGeom prst="rect">
            <a:avLst/>
          </a:prstGeom>
        </p:spPr>
      </p:pic>
      <p:sp>
        <p:nvSpPr>
          <p:cNvPr id="3" name="TextBox 2"/>
          <p:cNvSpPr txBox="1"/>
          <p:nvPr/>
        </p:nvSpPr>
        <p:spPr>
          <a:xfrm>
            <a:off x="304800" y="6550223"/>
            <a:ext cx="2832100" cy="307777"/>
          </a:xfrm>
          <a:prstGeom prst="rect">
            <a:avLst/>
          </a:prstGeom>
          <a:noFill/>
        </p:spPr>
        <p:txBody>
          <a:bodyPr wrap="square" rtlCol="0">
            <a:spAutoFit/>
          </a:bodyPr>
          <a:lstStyle/>
          <a:p>
            <a:r>
              <a:rPr lang="en-US" sz="1400" dirty="0" smtClean="0"/>
              <a:t>2014 National Climate Assessment</a:t>
            </a:r>
            <a:endParaRPr lang="en-US" sz="1400" dirty="0"/>
          </a:p>
        </p:txBody>
      </p:sp>
      <p:sp>
        <p:nvSpPr>
          <p:cNvPr id="4" name="Oval 3"/>
          <p:cNvSpPr/>
          <p:nvPr/>
        </p:nvSpPr>
        <p:spPr>
          <a:xfrm>
            <a:off x="3691466" y="2506133"/>
            <a:ext cx="1947334" cy="1642534"/>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447751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199"/>
            <a:ext cx="8229600" cy="1016001"/>
          </a:xfrm>
        </p:spPr>
        <p:txBody>
          <a:bodyPr>
            <a:normAutofit fontScale="90000"/>
          </a:bodyPr>
          <a:lstStyle/>
          <a:p>
            <a:pPr algn="ctr"/>
            <a:r>
              <a:rPr lang="en-US" dirty="0" smtClean="0"/>
              <a:t>Mean Summer (JJA) Dew-Point Temperatures for Des Moines, IA</a:t>
            </a:r>
            <a:endParaRPr lang="en-US" dirty="0"/>
          </a:p>
        </p:txBody>
      </p:sp>
      <p:pic>
        <p:nvPicPr>
          <p:cNvPr id="6" name="Picture 5" descr="DSM_JJA_7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834" y="2217718"/>
            <a:ext cx="7315932" cy="4640281"/>
          </a:xfrm>
          <a:prstGeom prst="rect">
            <a:avLst/>
          </a:prstGeom>
        </p:spPr>
      </p:pic>
      <p:sp>
        <p:nvSpPr>
          <p:cNvPr id="11" name="TextBox 10"/>
          <p:cNvSpPr txBox="1"/>
          <p:nvPr/>
        </p:nvSpPr>
        <p:spPr>
          <a:xfrm>
            <a:off x="3282662" y="3453368"/>
            <a:ext cx="2274982" cy="369332"/>
          </a:xfrm>
          <a:prstGeom prst="rect">
            <a:avLst/>
          </a:prstGeom>
          <a:noFill/>
        </p:spPr>
        <p:txBody>
          <a:bodyPr wrap="none" rtlCol="0">
            <a:spAutoFit/>
          </a:bodyPr>
          <a:lstStyle/>
          <a:p>
            <a:r>
              <a:rPr lang="en-US" b="1" dirty="0" smtClean="0">
                <a:solidFill>
                  <a:srgbClr val="FF0000"/>
                </a:solidFill>
              </a:rPr>
              <a:t>Rise of 3</a:t>
            </a:r>
            <a:r>
              <a:rPr lang="en-US" b="1" baseline="30000" dirty="0" smtClean="0">
                <a:solidFill>
                  <a:srgbClr val="FF0000"/>
                </a:solidFill>
              </a:rPr>
              <a:t>o</a:t>
            </a:r>
            <a:r>
              <a:rPr lang="en-US" b="1" dirty="0" smtClean="0">
                <a:solidFill>
                  <a:srgbClr val="FF0000"/>
                </a:solidFill>
              </a:rPr>
              <a:t>F in 42 years </a:t>
            </a:r>
            <a:endParaRPr lang="en-US" b="1" dirty="0">
              <a:solidFill>
                <a:srgbClr val="FF0000"/>
              </a:solidFill>
            </a:endParaRPr>
          </a:p>
        </p:txBody>
      </p:sp>
      <p:sp>
        <p:nvSpPr>
          <p:cNvPr id="14" name="TextBox 13"/>
          <p:cNvSpPr txBox="1"/>
          <p:nvPr/>
        </p:nvSpPr>
        <p:spPr>
          <a:xfrm>
            <a:off x="2533326" y="3822700"/>
            <a:ext cx="3716921" cy="369332"/>
          </a:xfrm>
          <a:prstGeom prst="rect">
            <a:avLst/>
          </a:prstGeom>
          <a:noFill/>
        </p:spPr>
        <p:txBody>
          <a:bodyPr wrap="none" rtlCol="0">
            <a:spAutoFit/>
          </a:bodyPr>
          <a:lstStyle/>
          <a:p>
            <a:r>
              <a:rPr lang="en-US" b="1" dirty="0" smtClean="0">
                <a:solidFill>
                  <a:srgbClr val="FF0000"/>
                </a:solidFill>
              </a:rPr>
              <a:t>12% rise in water content in 42 years </a:t>
            </a:r>
            <a:endParaRPr lang="en-US" b="1" dirty="0">
              <a:solidFill>
                <a:srgbClr val="FF0000"/>
              </a:solidFill>
            </a:endParaRPr>
          </a:p>
        </p:txBody>
      </p:sp>
      <p:sp>
        <p:nvSpPr>
          <p:cNvPr id="3" name="TextBox 2"/>
          <p:cNvSpPr txBox="1"/>
          <p:nvPr/>
        </p:nvSpPr>
        <p:spPr>
          <a:xfrm>
            <a:off x="220133" y="6539467"/>
            <a:ext cx="2341907" cy="307777"/>
          </a:xfrm>
          <a:prstGeom prst="rect">
            <a:avLst/>
          </a:prstGeom>
          <a:noFill/>
        </p:spPr>
        <p:txBody>
          <a:bodyPr wrap="none" rtlCol="0">
            <a:spAutoFit/>
          </a:bodyPr>
          <a:lstStyle/>
          <a:p>
            <a:r>
              <a:rPr lang="en-US" sz="1400" dirty="0" smtClean="0"/>
              <a:t>Iowa Environmental </a:t>
            </a:r>
            <a:r>
              <a:rPr lang="en-US" sz="1400" dirty="0" err="1" smtClean="0"/>
              <a:t>Mesonet</a:t>
            </a:r>
            <a:endParaRPr lang="en-US" sz="1400" dirty="0"/>
          </a:p>
        </p:txBody>
      </p:sp>
    </p:spTree>
    <p:extLst>
      <p:ext uri="{BB962C8B-B14F-4D97-AF65-F5344CB8AC3E}">
        <p14:creationId xmlns:p14="http://schemas.microsoft.com/office/powerpoint/2010/main" val="240602246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ctrTitle"/>
          </p:nvPr>
        </p:nvSpPr>
        <p:spPr>
          <a:xfrm>
            <a:off x="1" y="1193114"/>
            <a:ext cx="9144000" cy="1470025"/>
          </a:xfrm>
        </p:spPr>
        <p:txBody>
          <a:bodyPr>
            <a:noAutofit/>
          </a:bodyPr>
          <a:lstStyle/>
          <a:p>
            <a:r>
              <a:rPr lang="en-US" sz="3200" dirty="0" smtClean="0">
                <a:solidFill>
                  <a:schemeClr val="bg1"/>
                </a:solidFill>
                <a:latin typeface="Arial" pitchFamily="-112" charset="0"/>
              </a:rPr>
              <a:t>Global Climate Change </a:t>
            </a:r>
            <a:br>
              <a:rPr lang="en-US" sz="3200" dirty="0" smtClean="0">
                <a:solidFill>
                  <a:schemeClr val="bg1"/>
                </a:solidFill>
                <a:latin typeface="Arial" pitchFamily="-112" charset="0"/>
              </a:rPr>
            </a:br>
            <a:r>
              <a:rPr lang="en-US" sz="3200" dirty="0" smtClean="0">
                <a:solidFill>
                  <a:schemeClr val="bg1"/>
                </a:solidFill>
                <a:latin typeface="Arial" pitchFamily="-112" charset="0"/>
              </a:rPr>
              <a:t>and Its Impact on the US Midwest</a:t>
            </a:r>
            <a:endParaRPr lang="en-US" sz="3200" dirty="0">
              <a:solidFill>
                <a:schemeClr val="bg1"/>
              </a:solidFill>
            </a:endParaRPr>
          </a:p>
        </p:txBody>
      </p:sp>
      <p:sp>
        <p:nvSpPr>
          <p:cNvPr id="15" name="Subtitle 14"/>
          <p:cNvSpPr>
            <a:spLocks noGrp="1"/>
          </p:cNvSpPr>
          <p:nvPr>
            <p:ph type="subTitle" idx="1"/>
          </p:nvPr>
        </p:nvSpPr>
        <p:spPr>
          <a:xfrm>
            <a:off x="1262519" y="3513762"/>
            <a:ext cx="6400800" cy="1752600"/>
          </a:xfrm>
        </p:spPr>
        <p:txBody>
          <a:bodyPr>
            <a:normAutofit fontScale="55000" lnSpcReduction="20000"/>
          </a:bodyPr>
          <a:lstStyle/>
          <a:p>
            <a:r>
              <a:rPr lang="en-US" sz="3840" b="1" i="1" dirty="0" smtClean="0"/>
              <a:t>Eugene S. Takle</a:t>
            </a:r>
          </a:p>
          <a:p>
            <a:r>
              <a:rPr lang="en-US" dirty="0" smtClean="0"/>
              <a:t>Professor </a:t>
            </a:r>
          </a:p>
          <a:p>
            <a:r>
              <a:rPr lang="en-US" dirty="0" smtClean="0"/>
              <a:t>Department of Agronomy</a:t>
            </a:r>
          </a:p>
          <a:p>
            <a:r>
              <a:rPr lang="en-US" dirty="0" smtClean="0"/>
              <a:t>Department of Geological and Atmospheric Science</a:t>
            </a:r>
          </a:p>
          <a:p>
            <a:r>
              <a:rPr lang="en-US" dirty="0" smtClean="0"/>
              <a:t>Director, Climate Science Program</a:t>
            </a:r>
          </a:p>
          <a:p>
            <a:r>
              <a:rPr lang="en-US" dirty="0" smtClean="0"/>
              <a:t>Iowa State University</a:t>
            </a:r>
          </a:p>
          <a:p>
            <a:r>
              <a:rPr lang="en-US" dirty="0" smtClean="0"/>
              <a:t>Ames, IA 50011</a:t>
            </a:r>
            <a:endParaRPr lang="en-US" dirty="0"/>
          </a:p>
        </p:txBody>
      </p:sp>
      <p:sp>
        <p:nvSpPr>
          <p:cNvPr id="4" name="TextBox 3"/>
          <p:cNvSpPr txBox="1"/>
          <p:nvPr/>
        </p:nvSpPr>
        <p:spPr>
          <a:xfrm>
            <a:off x="2921789" y="5534561"/>
            <a:ext cx="2886390" cy="1169551"/>
          </a:xfrm>
          <a:prstGeom prst="rect">
            <a:avLst/>
          </a:prstGeom>
          <a:noFill/>
        </p:spPr>
        <p:txBody>
          <a:bodyPr wrap="none" rtlCol="0">
            <a:spAutoFit/>
          </a:bodyPr>
          <a:lstStyle/>
          <a:p>
            <a:pPr algn="ctr"/>
            <a:r>
              <a:rPr lang="en-US" sz="1400" dirty="0" smtClean="0">
                <a:solidFill>
                  <a:srgbClr val="000090"/>
                </a:solidFill>
              </a:rPr>
              <a:t>Executive/Key Management Meeting</a:t>
            </a:r>
          </a:p>
          <a:p>
            <a:pPr algn="ctr"/>
            <a:r>
              <a:rPr lang="en-US" sz="1400" dirty="0" smtClean="0">
                <a:solidFill>
                  <a:srgbClr val="000090"/>
                </a:solidFill>
              </a:rPr>
              <a:t>Commonwealth Edison</a:t>
            </a:r>
          </a:p>
          <a:p>
            <a:pPr algn="ctr"/>
            <a:r>
              <a:rPr lang="en-US" sz="1400" dirty="0" smtClean="0">
                <a:solidFill>
                  <a:srgbClr val="000090"/>
                </a:solidFill>
              </a:rPr>
              <a:t>Oakbrook, IL</a:t>
            </a:r>
          </a:p>
          <a:p>
            <a:pPr algn="ctr"/>
            <a:r>
              <a:rPr lang="en-US" sz="1400" dirty="0" smtClean="0">
                <a:solidFill>
                  <a:srgbClr val="000090"/>
                </a:solidFill>
              </a:rPr>
              <a:t>16 April 2013</a:t>
            </a:r>
          </a:p>
          <a:p>
            <a:pPr algn="ctr"/>
            <a:endParaRPr lang="en-US" sz="1400" dirty="0" smtClean="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1113" y="876300"/>
            <a:ext cx="8913813" cy="1447800"/>
          </a:xfrm>
        </p:spPr>
        <p:txBody>
          <a:bodyPr>
            <a:normAutofit/>
          </a:bodyPr>
          <a:lstStyle/>
          <a:p>
            <a:pPr algn="ctr" eaLnBrk="1" hangingPunct="1">
              <a:defRPr/>
            </a:pPr>
            <a:r>
              <a:rPr lang="en-US" sz="3200" b="1" dirty="0" smtClean="0">
                <a:latin typeface="Century Gothic" pitchFamily="-111" charset="0"/>
                <a:ea typeface="ＭＳ Ｐゴシック" pitchFamily="-111" charset="-128"/>
              </a:rPr>
              <a:t>Conditions today are unusual in the context of the last 2,000 years …</a:t>
            </a:r>
          </a:p>
        </p:txBody>
      </p:sp>
      <p:pic>
        <p:nvPicPr>
          <p:cNvPr id="30723" name="Picture 4"/>
          <p:cNvPicPr>
            <a:picLocks noChangeAspect="1"/>
          </p:cNvPicPr>
          <p:nvPr/>
        </p:nvPicPr>
        <p:blipFill>
          <a:blip r:embed="rId2"/>
          <a:srcRect t="3123" b="21866"/>
          <a:stretch>
            <a:fillRect/>
          </a:stretch>
        </p:blipFill>
        <p:spPr bwMode="auto">
          <a:xfrm>
            <a:off x="304800" y="2324100"/>
            <a:ext cx="8597900" cy="4391025"/>
          </a:xfrm>
          <a:prstGeom prst="rect">
            <a:avLst/>
          </a:prstGeom>
          <a:noFill/>
          <a:ln w="9525">
            <a:noFill/>
            <a:miter lim="800000"/>
            <a:headEnd/>
            <a:tailEnd/>
          </a:ln>
        </p:spPr>
      </p:pic>
      <p:sp>
        <p:nvSpPr>
          <p:cNvPr id="4" name="TextBox 3"/>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1269886"/>
            <a:ext cx="9144000" cy="762000"/>
          </a:xfrm>
          <a:prstGeom prst="rect">
            <a:avLst/>
          </a:prstGeom>
          <a:noFill/>
          <a:ln w="9525">
            <a:solidFill>
              <a:srgbClr val="4F81BD"/>
            </a:solidFill>
            <a:miter lim="800000"/>
            <a:headEnd/>
            <a:tailEnd/>
          </a:ln>
        </p:spPr>
        <p:txBody>
          <a:bodyPr wrap="none" anchor="ctr">
            <a:prstTxWarp prst="textNoShape">
              <a:avLst/>
            </a:prstTxWarp>
          </a:bodyPr>
          <a:lstStyle/>
          <a:p>
            <a:pPr algn="ctr"/>
            <a:r>
              <a:rPr lang="en-US" sz="2400" b="1" dirty="0">
                <a:solidFill>
                  <a:srgbClr val="0067AC"/>
                </a:solidFill>
                <a:latin typeface="Comic Sans MS" pitchFamily="29" charset="0"/>
              </a:rPr>
              <a:t>Climate models: Natural processes do not account for </a:t>
            </a:r>
          </a:p>
          <a:p>
            <a:pPr algn="ctr"/>
            <a:r>
              <a:rPr lang="en-US" sz="2400" b="1" dirty="0">
                <a:solidFill>
                  <a:srgbClr val="0067AC"/>
                </a:solidFill>
                <a:latin typeface="Comic Sans MS" pitchFamily="29" charset="0"/>
              </a:rPr>
              <a:t>observed 20th century warming after 1965</a:t>
            </a:r>
          </a:p>
        </p:txBody>
      </p:sp>
      <p:pic>
        <p:nvPicPr>
          <p:cNvPr id="4" name="Picture 3" descr="aspen_obsnatall"/>
          <p:cNvPicPr>
            <a:picLocks noChangeAspect="1" noChangeArrowheads="1"/>
          </p:cNvPicPr>
          <p:nvPr/>
        </p:nvPicPr>
        <p:blipFill>
          <a:blip r:embed="rId2"/>
          <a:srcRect t="6102"/>
          <a:stretch>
            <a:fillRect/>
          </a:stretch>
        </p:blipFill>
        <p:spPr bwMode="auto">
          <a:xfrm>
            <a:off x="648368" y="2099618"/>
            <a:ext cx="7542695" cy="4648314"/>
          </a:xfrm>
          <a:prstGeom prst="rect">
            <a:avLst/>
          </a:prstGeom>
          <a:noFill/>
          <a:ln w="9525">
            <a:noFill/>
            <a:miter lim="800000"/>
            <a:headEnd/>
            <a:tailEnd/>
          </a:ln>
        </p:spPr>
      </p:pic>
      <p:sp>
        <p:nvSpPr>
          <p:cNvPr id="5" name="TextBox 4"/>
          <p:cNvSpPr txBox="1"/>
          <p:nvPr/>
        </p:nvSpPr>
        <p:spPr>
          <a:xfrm>
            <a:off x="0" y="6550223"/>
            <a:ext cx="1179655" cy="307777"/>
          </a:xfrm>
          <a:prstGeom prst="rect">
            <a:avLst/>
          </a:prstGeom>
          <a:noFill/>
        </p:spPr>
        <p:txBody>
          <a:bodyPr wrap="none" rtlCol="0">
            <a:spAutoFit/>
          </a:bodyPr>
          <a:lstStyle/>
          <a:p>
            <a:r>
              <a:rPr lang="en-US" sz="1400" dirty="0" smtClean="0">
                <a:solidFill>
                  <a:srgbClr val="FF0000"/>
                </a:solidFill>
              </a:rPr>
              <a:t>Gerald </a:t>
            </a:r>
            <a:r>
              <a:rPr lang="en-US" sz="1400" dirty="0" err="1" smtClean="0">
                <a:solidFill>
                  <a:srgbClr val="FF0000"/>
                </a:solidFill>
              </a:rPr>
              <a:t>Meehl</a:t>
            </a:r>
            <a:endParaRPr lang="en-US" sz="1400"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E:\IPCC_T2100.jpg"/>
          <p:cNvPicPr>
            <a:picLocks noChangeAspect="1" noChangeArrowheads="1"/>
          </p:cNvPicPr>
          <p:nvPr/>
        </p:nvPicPr>
        <p:blipFill>
          <a:blip r:embed="rId3"/>
          <a:srcRect/>
          <a:stretch>
            <a:fillRect/>
          </a:stretch>
        </p:blipFill>
        <p:spPr bwMode="auto">
          <a:xfrm>
            <a:off x="1066800" y="2342508"/>
            <a:ext cx="7086600" cy="4515491"/>
          </a:xfrm>
          <a:prstGeom prst="rect">
            <a:avLst/>
          </a:prstGeom>
          <a:noFill/>
          <a:ln w="9525">
            <a:noFill/>
            <a:miter lim="800000"/>
            <a:headEnd/>
            <a:tailEnd/>
          </a:ln>
        </p:spPr>
      </p:pic>
      <p:sp>
        <p:nvSpPr>
          <p:cNvPr id="48131" name="Rectangle 2"/>
          <p:cNvSpPr txBox="1">
            <a:spLocks noChangeArrowheads="1"/>
          </p:cNvSpPr>
          <p:nvPr/>
        </p:nvSpPr>
        <p:spPr bwMode="auto">
          <a:xfrm>
            <a:off x="160286" y="1294544"/>
            <a:ext cx="8686800" cy="762000"/>
          </a:xfrm>
          <a:prstGeom prst="rect">
            <a:avLst/>
          </a:prstGeom>
          <a:solidFill>
            <a:schemeClr val="tx2"/>
          </a:solidFill>
          <a:ln w="9525">
            <a:noFill/>
            <a:miter lim="800000"/>
            <a:headEnd/>
            <a:tailEnd/>
          </a:ln>
        </p:spPr>
        <p:txBody>
          <a:bodyPr lIns="182880" rIns="274320" anchor="ctr">
            <a:prstTxWarp prst="textNoShape">
              <a:avLst/>
            </a:prstTxWarp>
          </a:bodyPr>
          <a:lstStyle/>
          <a:p>
            <a:r>
              <a:rPr lang="en-US" sz="3200" b="1" dirty="0">
                <a:solidFill>
                  <a:srgbClr val="FFC000"/>
                </a:solidFill>
                <a:latin typeface="Century Gothic" pitchFamily="29" charset="0"/>
                <a:ea typeface="Century Gothic" pitchFamily="29" charset="0"/>
                <a:cs typeface="Century Gothic" pitchFamily="29" charset="0"/>
              </a:rPr>
              <a:t>What can we expect in the future?</a:t>
            </a:r>
          </a:p>
        </p:txBody>
      </p:sp>
      <p:sp>
        <p:nvSpPr>
          <p:cNvPr id="4" name="TextBox 3"/>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DJF Temp"/>
          <p:cNvPicPr>
            <a:picLocks noChangeAspect="1" noChangeArrowheads="1"/>
          </p:cNvPicPr>
          <p:nvPr/>
        </p:nvPicPr>
        <p:blipFill>
          <a:blip r:embed="rId3"/>
          <a:srcRect/>
          <a:stretch>
            <a:fillRect/>
          </a:stretch>
        </p:blipFill>
        <p:spPr bwMode="auto">
          <a:xfrm>
            <a:off x="135466" y="1109746"/>
            <a:ext cx="9008533" cy="5748254"/>
          </a:xfrm>
          <a:prstGeom prst="rect">
            <a:avLst/>
          </a:prstGeom>
          <a:noFill/>
          <a:ln w="9525">
            <a:noFill/>
            <a:miter lim="800000"/>
            <a:headEnd/>
            <a:tailEnd/>
          </a:ln>
        </p:spPr>
      </p:pic>
      <p:sp>
        <p:nvSpPr>
          <p:cNvPr id="61443" name="TextBox 2"/>
          <p:cNvSpPr txBox="1">
            <a:spLocks noChangeArrowheads="1"/>
          </p:cNvSpPr>
          <p:nvPr/>
        </p:nvSpPr>
        <p:spPr bwMode="auto">
          <a:xfrm>
            <a:off x="7620000" y="6629400"/>
            <a:ext cx="1524000" cy="307975"/>
          </a:xfrm>
          <a:prstGeom prst="rect">
            <a:avLst/>
          </a:prstGeom>
          <a:noFill/>
          <a:ln w="9525">
            <a:noFill/>
            <a:miter lim="800000"/>
            <a:headEnd/>
            <a:tailEnd/>
          </a:ln>
        </p:spPr>
        <p:txBody>
          <a:bodyPr>
            <a:prstTxWarp prst="textNoShape">
              <a:avLst/>
            </a:prstTxWarp>
            <a:spAutoFit/>
          </a:bodyPr>
          <a:lstStyle/>
          <a:p>
            <a:r>
              <a:rPr lang="en-US" sz="1400"/>
              <a:t>IPCC 2007</a:t>
            </a: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JJA Temp"/>
          <p:cNvPicPr>
            <a:picLocks noChangeAspect="1" noChangeArrowheads="1"/>
          </p:cNvPicPr>
          <p:nvPr/>
        </p:nvPicPr>
        <p:blipFill>
          <a:blip r:embed="rId3"/>
          <a:srcRect/>
          <a:stretch>
            <a:fillRect/>
          </a:stretch>
        </p:blipFill>
        <p:spPr bwMode="auto">
          <a:xfrm>
            <a:off x="0" y="1158925"/>
            <a:ext cx="9144000" cy="5699075"/>
          </a:xfrm>
          <a:prstGeom prst="rect">
            <a:avLst/>
          </a:prstGeom>
          <a:noFill/>
          <a:ln w="9525">
            <a:noFill/>
            <a:miter lim="800000"/>
            <a:headEnd/>
            <a:tailEnd/>
          </a:ln>
        </p:spPr>
      </p:pic>
      <p:sp>
        <p:nvSpPr>
          <p:cNvPr id="64515" name="TextBox 2"/>
          <p:cNvSpPr txBox="1">
            <a:spLocks noChangeArrowheads="1"/>
          </p:cNvSpPr>
          <p:nvPr/>
        </p:nvSpPr>
        <p:spPr bwMode="auto">
          <a:xfrm>
            <a:off x="7620000" y="6629400"/>
            <a:ext cx="1524000" cy="307975"/>
          </a:xfrm>
          <a:prstGeom prst="rect">
            <a:avLst/>
          </a:prstGeom>
          <a:noFill/>
          <a:ln w="9525">
            <a:noFill/>
            <a:miter lim="800000"/>
            <a:headEnd/>
            <a:tailEnd/>
          </a:ln>
        </p:spPr>
        <p:txBody>
          <a:bodyPr>
            <a:prstTxWarp prst="textNoShape">
              <a:avLst/>
            </a:prstTxWarp>
            <a:spAutoFit/>
          </a:bodyPr>
          <a:lstStyle/>
          <a:p>
            <a:r>
              <a:rPr lang="en-US" sz="1400"/>
              <a:t>IPCC 2007</a:t>
            </a: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S temp change lo-hi emiss.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46717"/>
            <a:ext cx="8686800" cy="5295900"/>
          </a:xfrm>
          <a:prstGeom prst="rect">
            <a:avLst/>
          </a:prstGeom>
        </p:spPr>
      </p:pic>
      <p:sp>
        <p:nvSpPr>
          <p:cNvPr id="3" name="TextBox 2"/>
          <p:cNvSpPr txBox="1"/>
          <p:nvPr/>
        </p:nvSpPr>
        <p:spPr>
          <a:xfrm>
            <a:off x="304800" y="6550223"/>
            <a:ext cx="2832100" cy="307777"/>
          </a:xfrm>
          <a:prstGeom prst="rect">
            <a:avLst/>
          </a:prstGeom>
          <a:noFill/>
        </p:spPr>
        <p:txBody>
          <a:bodyPr wrap="square" rtlCol="0">
            <a:spAutoFit/>
          </a:bodyPr>
          <a:lstStyle/>
          <a:p>
            <a:r>
              <a:rPr lang="en-US" sz="1400" dirty="0" smtClean="0"/>
              <a:t>2014 National Climate Assessment</a:t>
            </a:r>
            <a:endParaRPr lang="en-US" sz="1400" dirty="0"/>
          </a:p>
        </p:txBody>
      </p:sp>
    </p:spTree>
    <p:extLst>
      <p:ext uri="{BB962C8B-B14F-4D97-AF65-F5344CB8AC3E}">
        <p14:creationId xmlns:p14="http://schemas.microsoft.com/office/powerpoint/2010/main" val="301262691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nge rare hi lo events.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3308" y="1185332"/>
            <a:ext cx="5390692" cy="5672667"/>
          </a:xfrm>
          <a:prstGeom prst="rect">
            <a:avLst/>
          </a:prstGeom>
        </p:spPr>
      </p:pic>
      <p:sp>
        <p:nvSpPr>
          <p:cNvPr id="3" name="TextBox 2"/>
          <p:cNvSpPr txBox="1"/>
          <p:nvPr/>
        </p:nvSpPr>
        <p:spPr>
          <a:xfrm>
            <a:off x="304800" y="6550223"/>
            <a:ext cx="2832100" cy="307777"/>
          </a:xfrm>
          <a:prstGeom prst="rect">
            <a:avLst/>
          </a:prstGeom>
          <a:noFill/>
        </p:spPr>
        <p:txBody>
          <a:bodyPr wrap="square" rtlCol="0">
            <a:spAutoFit/>
          </a:bodyPr>
          <a:lstStyle/>
          <a:p>
            <a:r>
              <a:rPr lang="en-US" sz="1400" dirty="0" smtClean="0"/>
              <a:t>2014 National Climate Assessment</a:t>
            </a:r>
            <a:endParaRPr lang="en-US" sz="1400" dirty="0"/>
          </a:p>
        </p:txBody>
      </p:sp>
      <p:sp>
        <p:nvSpPr>
          <p:cNvPr id="4" name="TextBox 3"/>
          <p:cNvSpPr txBox="1"/>
          <p:nvPr/>
        </p:nvSpPr>
        <p:spPr>
          <a:xfrm>
            <a:off x="224365" y="4235215"/>
            <a:ext cx="3263901" cy="707886"/>
          </a:xfrm>
          <a:prstGeom prst="rect">
            <a:avLst/>
          </a:prstGeom>
          <a:noFill/>
        </p:spPr>
        <p:txBody>
          <a:bodyPr wrap="square" rtlCol="0">
            <a:spAutoFit/>
          </a:bodyPr>
          <a:lstStyle/>
          <a:p>
            <a:r>
              <a:rPr lang="en-US" sz="2000" b="1" dirty="0" smtClean="0">
                <a:solidFill>
                  <a:srgbClr val="708F24"/>
                </a:solidFill>
              </a:rPr>
              <a:t>March 2012:  Record high temperature</a:t>
            </a:r>
            <a:endParaRPr lang="en-US" sz="2000" b="1" dirty="0">
              <a:solidFill>
                <a:srgbClr val="708F24"/>
              </a:solidFill>
            </a:endParaRPr>
          </a:p>
        </p:txBody>
      </p:sp>
      <p:sp>
        <p:nvSpPr>
          <p:cNvPr id="5" name="TextBox 4"/>
          <p:cNvSpPr txBox="1"/>
          <p:nvPr/>
        </p:nvSpPr>
        <p:spPr>
          <a:xfrm>
            <a:off x="224366" y="2741767"/>
            <a:ext cx="3528942" cy="707886"/>
          </a:xfrm>
          <a:prstGeom prst="rect">
            <a:avLst/>
          </a:prstGeom>
          <a:noFill/>
        </p:spPr>
        <p:txBody>
          <a:bodyPr wrap="square" rtlCol="0">
            <a:spAutoFit/>
          </a:bodyPr>
          <a:lstStyle/>
          <a:p>
            <a:r>
              <a:rPr lang="en-US" sz="2000" b="1" dirty="0" smtClean="0">
                <a:solidFill>
                  <a:srgbClr val="708F24"/>
                </a:solidFill>
              </a:rPr>
              <a:t>April  2012:   Below freezing temperatures</a:t>
            </a:r>
            <a:endParaRPr lang="en-US" sz="2000" b="1" dirty="0">
              <a:solidFill>
                <a:srgbClr val="708F24"/>
              </a:solidFill>
            </a:endParaRPr>
          </a:p>
        </p:txBody>
      </p:sp>
      <p:sp>
        <p:nvSpPr>
          <p:cNvPr id="6" name="TextBox 5"/>
          <p:cNvSpPr txBox="1"/>
          <p:nvPr/>
        </p:nvSpPr>
        <p:spPr>
          <a:xfrm>
            <a:off x="304801" y="1591733"/>
            <a:ext cx="3183466" cy="523220"/>
          </a:xfrm>
          <a:prstGeom prst="rect">
            <a:avLst/>
          </a:prstGeom>
          <a:noFill/>
        </p:spPr>
        <p:txBody>
          <a:bodyPr wrap="square" rtlCol="0">
            <a:spAutoFit/>
          </a:bodyPr>
          <a:lstStyle/>
          <a:p>
            <a:r>
              <a:rPr lang="en-US" sz="2800" b="1" dirty="0" smtClean="0">
                <a:solidFill>
                  <a:srgbClr val="0067AC"/>
                </a:solidFill>
              </a:rPr>
              <a:t>Midwest Examples</a:t>
            </a:r>
            <a:endParaRPr lang="en-US" sz="2800" b="1" dirty="0">
              <a:solidFill>
                <a:srgbClr val="0067AC"/>
              </a:solidFill>
            </a:endParaRPr>
          </a:p>
        </p:txBody>
      </p:sp>
      <p:sp>
        <p:nvSpPr>
          <p:cNvPr id="7" name="TextBox 6"/>
          <p:cNvSpPr txBox="1"/>
          <p:nvPr/>
        </p:nvSpPr>
        <p:spPr>
          <a:xfrm>
            <a:off x="224365" y="5623748"/>
            <a:ext cx="3528943" cy="400110"/>
          </a:xfrm>
          <a:prstGeom prst="rect">
            <a:avLst/>
          </a:prstGeom>
          <a:noFill/>
        </p:spPr>
        <p:txBody>
          <a:bodyPr wrap="square" rtlCol="0">
            <a:spAutoFit/>
          </a:bodyPr>
          <a:lstStyle/>
          <a:p>
            <a:r>
              <a:rPr lang="en-US" sz="2000" b="1" dirty="0" smtClean="0">
                <a:solidFill>
                  <a:srgbClr val="708F24"/>
                </a:solidFill>
              </a:rPr>
              <a:t>Impact:  85% loss of fruit crop</a:t>
            </a:r>
            <a:endParaRPr lang="en-US" sz="2000" b="1" dirty="0">
              <a:solidFill>
                <a:srgbClr val="708F24"/>
              </a:solidFill>
            </a:endParaRPr>
          </a:p>
        </p:txBody>
      </p:sp>
    </p:spTree>
    <p:extLst>
      <p:ext uri="{BB962C8B-B14F-4D97-AF65-F5344CB8AC3E}">
        <p14:creationId xmlns:p14="http://schemas.microsoft.com/office/powerpoint/2010/main" val="186640499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txBox="1">
            <a:spLocks/>
          </p:cNvSpPr>
          <p:nvPr/>
        </p:nvSpPr>
        <p:spPr bwMode="auto">
          <a:xfrm>
            <a:off x="0" y="2728883"/>
            <a:ext cx="4876800" cy="609600"/>
          </a:xfrm>
          <a:prstGeom prst="rect">
            <a:avLst/>
          </a:prstGeom>
          <a:noFill/>
          <a:ln w="9525">
            <a:noFill/>
            <a:miter lim="800000"/>
            <a:headEnd/>
            <a:tailEnd/>
          </a:ln>
        </p:spPr>
        <p:txBody>
          <a:bodyPr anchor="ctr">
            <a:prstTxWarp prst="textNoShape">
              <a:avLst/>
            </a:prstTxWarp>
          </a:bodyPr>
          <a:lstStyle/>
          <a:p>
            <a:pPr algn="ctr"/>
            <a:r>
              <a:rPr lang="en-US" sz="2400" dirty="0">
                <a:solidFill>
                  <a:srgbClr val="0067AC"/>
                </a:solidFill>
                <a:ea typeface="Arial" pitchFamily="29" charset="0"/>
                <a:cs typeface="Arial" pitchFamily="29" charset="0"/>
              </a:rPr>
              <a:t>Number of Days Over 100</a:t>
            </a:r>
            <a:r>
              <a:rPr lang="en-US" sz="2400" b="1" dirty="0">
                <a:solidFill>
                  <a:srgbClr val="0067AC"/>
                </a:solidFill>
              </a:rPr>
              <a:t>º</a:t>
            </a:r>
            <a:r>
              <a:rPr lang="en-US" sz="2400" dirty="0">
                <a:solidFill>
                  <a:srgbClr val="0067AC"/>
                </a:solidFill>
              </a:rPr>
              <a:t>F</a:t>
            </a:r>
            <a:endParaRPr lang="en-US" sz="2400" dirty="0">
              <a:solidFill>
                <a:srgbClr val="0067AC"/>
              </a:solidFill>
              <a:ea typeface="Arial" pitchFamily="29" charset="0"/>
              <a:cs typeface="Arial" pitchFamily="29" charset="0"/>
            </a:endParaRPr>
          </a:p>
        </p:txBody>
      </p:sp>
      <p:sp>
        <p:nvSpPr>
          <p:cNvPr id="46083" name="TextBox 6"/>
          <p:cNvSpPr txBox="1">
            <a:spLocks noChangeArrowheads="1"/>
          </p:cNvSpPr>
          <p:nvPr/>
        </p:nvSpPr>
        <p:spPr bwMode="auto">
          <a:xfrm>
            <a:off x="241301" y="1343888"/>
            <a:ext cx="4729162" cy="1384995"/>
          </a:xfrm>
          <a:prstGeom prst="rect">
            <a:avLst/>
          </a:prstGeom>
          <a:noFill/>
          <a:ln w="9525">
            <a:noFill/>
            <a:miter lim="800000"/>
            <a:headEnd/>
            <a:tailEnd/>
          </a:ln>
        </p:spPr>
        <p:txBody>
          <a:bodyPr wrap="square">
            <a:prstTxWarp prst="textNoShape">
              <a:avLst/>
            </a:prstTxWarp>
            <a:spAutoFit/>
          </a:bodyPr>
          <a:lstStyle/>
          <a:p>
            <a:pPr>
              <a:defRPr/>
            </a:pPr>
            <a:r>
              <a:rPr lang="en-US" sz="2800" b="1" dirty="0">
                <a:solidFill>
                  <a:srgbClr val="0067AC"/>
                </a:solidFill>
                <a:effectLst>
                  <a:outerShdw blurRad="38100" dist="38100" dir="2700000" algn="tl">
                    <a:srgbClr val="DDDDDD"/>
                  </a:outerShdw>
                </a:effectLst>
                <a:latin typeface="Arial" pitchFamily="-107" charset="0"/>
                <a:ea typeface="Arial" pitchFamily="-107" charset="0"/>
                <a:cs typeface="Arial" pitchFamily="-107" charset="0"/>
              </a:rPr>
              <a:t>Increases in very high temperatures will have </a:t>
            </a:r>
          </a:p>
          <a:p>
            <a:pPr>
              <a:defRPr/>
            </a:pPr>
            <a:r>
              <a:rPr lang="en-US" sz="2800" b="1" dirty="0">
                <a:solidFill>
                  <a:srgbClr val="0067AC"/>
                </a:solidFill>
                <a:effectLst>
                  <a:outerShdw blurRad="38100" dist="38100" dir="2700000" algn="tl">
                    <a:srgbClr val="DDDDDD"/>
                  </a:outerShdw>
                </a:effectLst>
                <a:latin typeface="Arial" pitchFamily="-107" charset="0"/>
                <a:ea typeface="Arial" pitchFamily="-107" charset="0"/>
                <a:cs typeface="Arial" pitchFamily="-107" charset="0"/>
              </a:rPr>
              <a:t>wide-ranging effects</a:t>
            </a:r>
            <a:endParaRPr lang="en-US" sz="2800" dirty="0">
              <a:solidFill>
                <a:srgbClr val="0067AC"/>
              </a:solidFill>
              <a:effectLst>
                <a:outerShdw blurRad="38100" dist="38100" dir="2700000" algn="tl">
                  <a:srgbClr val="DDDDDD"/>
                </a:outerShdw>
              </a:effectLst>
              <a:latin typeface="Arial" pitchFamily="-107" charset="0"/>
              <a:ea typeface="Arial" pitchFamily="-107" charset="0"/>
              <a:cs typeface="Arial" pitchFamily="-107" charset="0"/>
            </a:endParaRPr>
          </a:p>
        </p:txBody>
      </p:sp>
      <p:pic>
        <p:nvPicPr>
          <p:cNvPr id="53252" name="Picture 6" descr="days-over-100-legend.jpg"/>
          <p:cNvPicPr>
            <a:picLocks noChangeAspect="1"/>
          </p:cNvPicPr>
          <p:nvPr/>
        </p:nvPicPr>
        <p:blipFill>
          <a:blip r:embed="rId3"/>
          <a:srcRect l="7813" t="14243" r="7603" b="14243"/>
          <a:stretch>
            <a:fillRect/>
          </a:stretch>
        </p:blipFill>
        <p:spPr bwMode="auto">
          <a:xfrm>
            <a:off x="304800" y="6122007"/>
            <a:ext cx="4343400" cy="545992"/>
          </a:xfrm>
          <a:prstGeom prst="rect">
            <a:avLst/>
          </a:prstGeom>
          <a:noFill/>
          <a:ln w="9525">
            <a:noFill/>
            <a:miter lim="800000"/>
            <a:headEnd/>
            <a:tailEnd/>
          </a:ln>
        </p:spPr>
      </p:pic>
      <p:pic>
        <p:nvPicPr>
          <p:cNvPr id="53253" name="Picture 8" descr="days-over-100-1961-1979.png"/>
          <p:cNvPicPr>
            <a:picLocks noChangeAspect="1"/>
          </p:cNvPicPr>
          <p:nvPr/>
        </p:nvPicPr>
        <p:blipFill>
          <a:blip r:embed="rId4"/>
          <a:srcRect/>
          <a:stretch>
            <a:fillRect/>
          </a:stretch>
        </p:blipFill>
        <p:spPr bwMode="auto">
          <a:xfrm>
            <a:off x="1114170" y="3793541"/>
            <a:ext cx="3229230" cy="2152820"/>
          </a:xfrm>
          <a:prstGeom prst="rect">
            <a:avLst/>
          </a:prstGeom>
          <a:noFill/>
          <a:ln w="9525">
            <a:noFill/>
            <a:miter lim="800000"/>
            <a:headEnd/>
            <a:tailEnd/>
          </a:ln>
        </p:spPr>
      </p:pic>
      <p:sp>
        <p:nvSpPr>
          <p:cNvPr id="53254" name="TextBox 9"/>
          <p:cNvSpPr txBox="1">
            <a:spLocks noChangeArrowheads="1"/>
          </p:cNvSpPr>
          <p:nvPr/>
        </p:nvSpPr>
        <p:spPr bwMode="auto">
          <a:xfrm>
            <a:off x="685800" y="3454987"/>
            <a:ext cx="3657600" cy="338554"/>
          </a:xfrm>
          <a:prstGeom prst="rect">
            <a:avLst/>
          </a:prstGeom>
          <a:noFill/>
          <a:ln w="9525">
            <a:noFill/>
            <a:miter lim="800000"/>
            <a:headEnd/>
            <a:tailEnd/>
          </a:ln>
        </p:spPr>
        <p:txBody>
          <a:bodyPr>
            <a:prstTxWarp prst="textNoShape">
              <a:avLst/>
            </a:prstTxWarp>
            <a:spAutoFit/>
          </a:bodyPr>
          <a:lstStyle/>
          <a:p>
            <a:pPr algn="ctr"/>
            <a:r>
              <a:rPr lang="en-US" sz="1600" dirty="0">
                <a:solidFill>
                  <a:srgbClr val="0067AC"/>
                </a:solidFill>
              </a:rPr>
              <a:t>Recent Past, 1961-1979</a:t>
            </a:r>
          </a:p>
        </p:txBody>
      </p:sp>
      <p:pic>
        <p:nvPicPr>
          <p:cNvPr id="53255" name="Picture 10" descr="days-over-1001=2080-2099.png"/>
          <p:cNvPicPr>
            <a:picLocks noChangeAspect="1"/>
          </p:cNvPicPr>
          <p:nvPr/>
        </p:nvPicPr>
        <p:blipFill>
          <a:blip r:embed="rId5"/>
          <a:srcRect/>
          <a:stretch>
            <a:fillRect/>
          </a:stretch>
        </p:blipFill>
        <p:spPr bwMode="auto">
          <a:xfrm>
            <a:off x="4970463" y="1782733"/>
            <a:ext cx="4092575" cy="2681287"/>
          </a:xfrm>
          <a:prstGeom prst="rect">
            <a:avLst/>
          </a:prstGeom>
          <a:noFill/>
          <a:ln w="9525">
            <a:noFill/>
            <a:miter lim="800000"/>
            <a:headEnd/>
            <a:tailEnd/>
          </a:ln>
        </p:spPr>
      </p:pic>
      <p:sp>
        <p:nvSpPr>
          <p:cNvPr id="53256" name="TextBox 11"/>
          <p:cNvSpPr txBox="1">
            <a:spLocks noChangeArrowheads="1"/>
          </p:cNvSpPr>
          <p:nvPr/>
        </p:nvSpPr>
        <p:spPr bwMode="auto">
          <a:xfrm>
            <a:off x="4872038" y="1444179"/>
            <a:ext cx="4191000" cy="338554"/>
          </a:xfrm>
          <a:prstGeom prst="rect">
            <a:avLst/>
          </a:prstGeom>
          <a:noFill/>
          <a:ln w="9525">
            <a:noFill/>
            <a:miter lim="800000"/>
            <a:headEnd/>
            <a:tailEnd/>
          </a:ln>
        </p:spPr>
        <p:txBody>
          <a:bodyPr>
            <a:prstTxWarp prst="textNoShape">
              <a:avLst/>
            </a:prstTxWarp>
            <a:spAutoFit/>
          </a:bodyPr>
          <a:lstStyle/>
          <a:p>
            <a:pPr algn="ctr"/>
            <a:r>
              <a:rPr lang="en-US" sz="1600" dirty="0">
                <a:solidFill>
                  <a:srgbClr val="0067AC"/>
                </a:solidFill>
              </a:rPr>
              <a:t>Higher Emissions Scenario, 2080-2099</a:t>
            </a:r>
          </a:p>
        </p:txBody>
      </p:sp>
      <p:pic>
        <p:nvPicPr>
          <p:cNvPr id="53257" name="Picture 12" descr="days-over-1002080-2099.png"/>
          <p:cNvPicPr>
            <a:picLocks noChangeAspect="1"/>
          </p:cNvPicPr>
          <p:nvPr/>
        </p:nvPicPr>
        <p:blipFill>
          <a:blip r:embed="rId6"/>
          <a:srcRect/>
          <a:stretch>
            <a:fillRect/>
          </a:stretch>
        </p:blipFill>
        <p:spPr bwMode="auto">
          <a:xfrm>
            <a:off x="5782472" y="4869951"/>
            <a:ext cx="3139277" cy="1988048"/>
          </a:xfrm>
          <a:prstGeom prst="rect">
            <a:avLst/>
          </a:prstGeom>
          <a:noFill/>
          <a:ln w="9525">
            <a:noFill/>
            <a:miter lim="800000"/>
            <a:headEnd/>
            <a:tailEnd/>
          </a:ln>
        </p:spPr>
      </p:pic>
      <p:sp>
        <p:nvSpPr>
          <p:cNvPr id="53258" name="TextBox 13"/>
          <p:cNvSpPr txBox="1">
            <a:spLocks noChangeArrowheads="1"/>
          </p:cNvSpPr>
          <p:nvPr/>
        </p:nvSpPr>
        <p:spPr bwMode="auto">
          <a:xfrm>
            <a:off x="4872038" y="4464020"/>
            <a:ext cx="4191000" cy="338554"/>
          </a:xfrm>
          <a:prstGeom prst="rect">
            <a:avLst/>
          </a:prstGeom>
          <a:noFill/>
          <a:ln w="9525">
            <a:noFill/>
            <a:miter lim="800000"/>
            <a:headEnd/>
            <a:tailEnd/>
          </a:ln>
        </p:spPr>
        <p:txBody>
          <a:bodyPr>
            <a:prstTxWarp prst="textNoShape">
              <a:avLst/>
            </a:prstTxWarp>
            <a:spAutoFit/>
          </a:bodyPr>
          <a:lstStyle/>
          <a:p>
            <a:pPr algn="ctr"/>
            <a:r>
              <a:rPr lang="en-US" sz="1600" dirty="0">
                <a:solidFill>
                  <a:srgbClr val="0067AC"/>
                </a:solidFill>
              </a:rPr>
              <a:t>Lower Emissions Scenario, 2080-2099</a:t>
            </a:r>
          </a:p>
        </p:txBody>
      </p:sp>
      <p:sp>
        <p:nvSpPr>
          <p:cNvPr id="11" name="TextBox 10"/>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
        <p:nvSpPr>
          <p:cNvPr id="12" name="TextBox 11"/>
          <p:cNvSpPr txBox="1"/>
          <p:nvPr/>
        </p:nvSpPr>
        <p:spPr>
          <a:xfrm>
            <a:off x="3772699" y="3338483"/>
            <a:ext cx="1197764" cy="646331"/>
          </a:xfrm>
          <a:prstGeom prst="rect">
            <a:avLst/>
          </a:prstGeom>
          <a:solidFill>
            <a:srgbClr val="FF0000"/>
          </a:solidFill>
        </p:spPr>
        <p:txBody>
          <a:bodyPr wrap="none" rtlCol="0">
            <a:spAutoFit/>
          </a:bodyPr>
          <a:lstStyle/>
          <a:p>
            <a:pPr algn="ctr"/>
            <a:r>
              <a:rPr lang="en-US" dirty="0" smtClean="0">
                <a:solidFill>
                  <a:schemeClr val="bg1"/>
                </a:solidFill>
              </a:rPr>
              <a:t>Average:</a:t>
            </a:r>
          </a:p>
          <a:p>
            <a:pPr algn="ctr"/>
            <a:r>
              <a:rPr lang="en-US" dirty="0" smtClean="0">
                <a:solidFill>
                  <a:schemeClr val="bg1"/>
                </a:solidFill>
              </a:rPr>
              <a:t>30-60 days</a:t>
            </a:r>
            <a:endParaRPr lang="en-US" dirty="0">
              <a:solidFill>
                <a:schemeClr val="bg1"/>
              </a:solidFill>
            </a:endParaRPr>
          </a:p>
        </p:txBody>
      </p:sp>
      <p:cxnSp>
        <p:nvCxnSpPr>
          <p:cNvPr id="14" name="Straight Arrow Connector 13"/>
          <p:cNvCxnSpPr/>
          <p:nvPr/>
        </p:nvCxnSpPr>
        <p:spPr>
          <a:xfrm flipV="1">
            <a:off x="5470920" y="5626100"/>
            <a:ext cx="2364980" cy="23593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4273156" y="5577029"/>
            <a:ext cx="1197764" cy="646331"/>
          </a:xfrm>
          <a:prstGeom prst="rect">
            <a:avLst/>
          </a:prstGeom>
          <a:solidFill>
            <a:srgbClr val="FF0000"/>
          </a:solidFill>
        </p:spPr>
        <p:txBody>
          <a:bodyPr wrap="none" rtlCol="0">
            <a:spAutoFit/>
          </a:bodyPr>
          <a:lstStyle/>
          <a:p>
            <a:pPr algn="ctr"/>
            <a:r>
              <a:rPr lang="en-US" dirty="0" smtClean="0">
                <a:solidFill>
                  <a:schemeClr val="bg1"/>
                </a:solidFill>
              </a:rPr>
              <a:t>Average:</a:t>
            </a:r>
          </a:p>
          <a:p>
            <a:pPr algn="ctr"/>
            <a:r>
              <a:rPr lang="en-US" dirty="0" smtClean="0">
                <a:solidFill>
                  <a:schemeClr val="bg1"/>
                </a:solidFill>
              </a:rPr>
              <a:t>10-20 days</a:t>
            </a:r>
            <a:endParaRPr lang="en-US" dirty="0">
              <a:solidFill>
                <a:schemeClr val="bg1"/>
              </a:solidFill>
            </a:endParaRPr>
          </a:p>
        </p:txBody>
      </p:sp>
      <p:cxnSp>
        <p:nvCxnSpPr>
          <p:cNvPr id="19" name="Straight Arrow Connector 18"/>
          <p:cNvCxnSpPr>
            <a:stCxn id="12" idx="3"/>
          </p:cNvCxnSpPr>
          <p:nvPr/>
        </p:nvCxnSpPr>
        <p:spPr>
          <a:xfrm flipV="1">
            <a:off x="4970463" y="2884983"/>
            <a:ext cx="2662237" cy="77666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151038" y="5253863"/>
            <a:ext cx="1069524" cy="646331"/>
          </a:xfrm>
          <a:prstGeom prst="rect">
            <a:avLst/>
          </a:prstGeom>
          <a:solidFill>
            <a:srgbClr val="FF0000"/>
          </a:solidFill>
        </p:spPr>
        <p:txBody>
          <a:bodyPr wrap="none" rtlCol="0">
            <a:spAutoFit/>
          </a:bodyPr>
          <a:lstStyle/>
          <a:p>
            <a:pPr algn="ctr"/>
            <a:r>
              <a:rPr lang="en-US" dirty="0" smtClean="0">
                <a:solidFill>
                  <a:schemeClr val="bg1"/>
                </a:solidFill>
              </a:rPr>
              <a:t>Average:</a:t>
            </a:r>
          </a:p>
          <a:p>
            <a:pPr algn="ctr"/>
            <a:r>
              <a:rPr lang="en-US" dirty="0" smtClean="0">
                <a:solidFill>
                  <a:schemeClr val="bg1"/>
                </a:solidFill>
              </a:rPr>
              <a:t>&lt; 10 days</a:t>
            </a:r>
            <a:endParaRPr lang="en-US" dirty="0">
              <a:solidFill>
                <a:schemeClr val="bg1"/>
              </a:solidFill>
            </a:endParaRPr>
          </a:p>
        </p:txBody>
      </p:sp>
      <p:cxnSp>
        <p:nvCxnSpPr>
          <p:cNvPr id="20" name="Straight Arrow Connector 19"/>
          <p:cNvCxnSpPr/>
          <p:nvPr/>
        </p:nvCxnSpPr>
        <p:spPr>
          <a:xfrm flipV="1">
            <a:off x="1220562" y="4656667"/>
            <a:ext cx="2013705" cy="94039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eat deaths.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433" y="1112203"/>
            <a:ext cx="8310033" cy="5559529"/>
          </a:xfrm>
          <a:prstGeom prst="rect">
            <a:avLst/>
          </a:prstGeom>
        </p:spPr>
      </p:pic>
      <p:sp>
        <p:nvSpPr>
          <p:cNvPr id="3" name="TextBox 2"/>
          <p:cNvSpPr txBox="1"/>
          <p:nvPr/>
        </p:nvSpPr>
        <p:spPr>
          <a:xfrm>
            <a:off x="304800" y="6550223"/>
            <a:ext cx="2832100" cy="307777"/>
          </a:xfrm>
          <a:prstGeom prst="rect">
            <a:avLst/>
          </a:prstGeom>
          <a:noFill/>
        </p:spPr>
        <p:txBody>
          <a:bodyPr wrap="square" rtlCol="0">
            <a:spAutoFit/>
          </a:bodyPr>
          <a:lstStyle/>
          <a:p>
            <a:r>
              <a:rPr lang="en-US" sz="1400" dirty="0" smtClean="0"/>
              <a:t>2014 National Climate Assessment</a:t>
            </a:r>
            <a:endParaRPr lang="en-US" sz="1400" dirty="0"/>
          </a:p>
        </p:txBody>
      </p:sp>
      <p:sp>
        <p:nvSpPr>
          <p:cNvPr id="4" name="TextBox 3"/>
          <p:cNvSpPr txBox="1"/>
          <p:nvPr/>
        </p:nvSpPr>
        <p:spPr>
          <a:xfrm>
            <a:off x="1659467" y="3163331"/>
            <a:ext cx="3437466" cy="369332"/>
          </a:xfrm>
          <a:prstGeom prst="rect">
            <a:avLst/>
          </a:prstGeom>
          <a:noFill/>
          <a:ln>
            <a:noFill/>
          </a:ln>
        </p:spPr>
        <p:txBody>
          <a:bodyPr wrap="square" rtlCol="0">
            <a:spAutoFit/>
          </a:bodyPr>
          <a:lstStyle/>
          <a:p>
            <a:r>
              <a:rPr lang="en-US" b="1" dirty="0" smtClean="0">
                <a:solidFill>
                  <a:srgbClr val="FF0000"/>
                </a:solidFill>
              </a:rPr>
              <a:t>Chicago:  750 deaths in 5 days</a:t>
            </a:r>
            <a:endParaRPr lang="en-US" b="1" dirty="0">
              <a:solidFill>
                <a:srgbClr val="FF0000"/>
              </a:solidFill>
            </a:endParaRPr>
          </a:p>
        </p:txBody>
      </p:sp>
      <p:cxnSp>
        <p:nvCxnSpPr>
          <p:cNvPr id="6" name="Straight Arrow Connector 5"/>
          <p:cNvCxnSpPr/>
          <p:nvPr/>
        </p:nvCxnSpPr>
        <p:spPr>
          <a:xfrm>
            <a:off x="4097867" y="3532663"/>
            <a:ext cx="474133" cy="24347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6708203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68528" y="1146596"/>
            <a:ext cx="8218272" cy="1143000"/>
          </a:xfrm>
        </p:spPr>
        <p:txBody>
          <a:bodyPr>
            <a:normAutofit fontScale="90000"/>
          </a:bodyPr>
          <a:lstStyle/>
          <a:p>
            <a:pPr>
              <a:defRPr/>
            </a:pPr>
            <a:r>
              <a:rPr lang="en-US" sz="3600" b="1" dirty="0" smtClean="0">
                <a:ea typeface="ＭＳ Ｐゴシック" pitchFamily="-111" charset="-128"/>
                <a:cs typeface="ＭＳ Ｐゴシック" pitchFamily="-111" charset="-128"/>
              </a:rPr>
              <a:t>Extreme weather events become more common</a:t>
            </a:r>
          </a:p>
        </p:txBody>
      </p:sp>
      <p:sp>
        <p:nvSpPr>
          <p:cNvPr id="38915" name="Content Placeholder 2"/>
          <p:cNvSpPr>
            <a:spLocks noGrp="1"/>
          </p:cNvSpPr>
          <p:nvPr>
            <p:ph idx="1"/>
          </p:nvPr>
        </p:nvSpPr>
        <p:spPr>
          <a:xfrm>
            <a:off x="76200" y="2465798"/>
            <a:ext cx="8610600" cy="3806161"/>
          </a:xfrm>
        </p:spPr>
        <p:txBody>
          <a:bodyPr>
            <a:normAutofit/>
          </a:bodyPr>
          <a:lstStyle/>
          <a:p>
            <a:pPr>
              <a:buFont typeface="Arial" pitchFamily="-111" charset="0"/>
              <a:buChar char="•"/>
              <a:defRPr/>
            </a:pPr>
            <a:r>
              <a:rPr lang="en-US" sz="2000" b="1" dirty="0" smtClean="0">
                <a:ea typeface="ＭＳ Ｐゴシック" pitchFamily="-111" charset="-128"/>
                <a:cs typeface="ＭＳ Ｐゴシック" pitchFamily="-111" charset="-128"/>
              </a:rPr>
              <a:t>Events now considered rare will become commonplace.</a:t>
            </a:r>
          </a:p>
          <a:p>
            <a:pPr>
              <a:buFont typeface="Arial" pitchFamily="-111" charset="0"/>
              <a:buChar char="•"/>
              <a:defRPr/>
            </a:pPr>
            <a:r>
              <a:rPr lang="en-US" sz="2000" b="1" dirty="0" smtClean="0">
                <a:ea typeface="ＭＳ Ｐゴシック" pitchFamily="-111" charset="-128"/>
                <a:cs typeface="ＭＳ Ｐゴシック" pitchFamily="-111" charset="-128"/>
              </a:rPr>
              <a:t>Heat waves will likely become longer and more severe</a:t>
            </a:r>
          </a:p>
          <a:p>
            <a:pPr>
              <a:buFont typeface="Arial" pitchFamily="-111" charset="0"/>
              <a:buChar char="•"/>
              <a:defRPr/>
            </a:pPr>
            <a:r>
              <a:rPr lang="en-US" sz="2000" b="1" dirty="0" smtClean="0">
                <a:ea typeface="ＭＳ Ｐゴシック" pitchFamily="-111" charset="-128"/>
                <a:cs typeface="ＭＳ Ｐゴシック" pitchFamily="-111" charset="-128"/>
              </a:rPr>
              <a:t>Droughts are likely to become more frequent and severe in some regions</a:t>
            </a:r>
          </a:p>
          <a:p>
            <a:pPr>
              <a:buFont typeface="Arial" pitchFamily="-111" charset="0"/>
              <a:buChar char="•"/>
              <a:defRPr/>
            </a:pPr>
            <a:r>
              <a:rPr lang="en-US" sz="2000" b="1" dirty="0" smtClean="0">
                <a:ea typeface="ＭＳ Ｐゴシック" pitchFamily="-111" charset="-128"/>
                <a:cs typeface="ＭＳ Ｐゴシック" pitchFamily="-111" charset="-128"/>
              </a:rPr>
              <a:t>Likely increase in severe thunderstorms                                        (and perhaps in tornadoes).</a:t>
            </a:r>
          </a:p>
          <a:p>
            <a:pPr>
              <a:buFont typeface="Arial" pitchFamily="-111" charset="0"/>
              <a:buChar char="•"/>
              <a:defRPr/>
            </a:pPr>
            <a:r>
              <a:rPr lang="en-US" sz="2000" b="1" dirty="0" smtClean="0">
                <a:ea typeface="ＭＳ Ｐゴシック" pitchFamily="-111" charset="-128"/>
                <a:cs typeface="ＭＳ Ｐゴシック" pitchFamily="-111" charset="-128"/>
              </a:rPr>
              <a:t>Winter storm tracks are shifting </a:t>
            </a:r>
          </a:p>
          <a:p>
            <a:pPr>
              <a:buFont typeface="Wingdings" pitchFamily="-111" charset="2"/>
              <a:buNone/>
              <a:defRPr/>
            </a:pPr>
            <a:r>
              <a:rPr lang="en-US" sz="2000" b="1" dirty="0" smtClean="0">
                <a:ea typeface="ＭＳ Ｐゴシック" pitchFamily="-111" charset="-128"/>
                <a:cs typeface="ＭＳ Ｐゴシック" pitchFamily="-111" charset="-128"/>
              </a:rPr>
              <a:t>northward and the strongest storms are </a:t>
            </a:r>
          </a:p>
          <a:p>
            <a:pPr>
              <a:buFont typeface="Wingdings" pitchFamily="-111" charset="2"/>
              <a:buNone/>
              <a:defRPr/>
            </a:pPr>
            <a:r>
              <a:rPr lang="en-US" sz="2000" b="1" dirty="0" smtClean="0">
                <a:ea typeface="ＭＳ Ｐゴシック" pitchFamily="-111" charset="-128"/>
                <a:cs typeface="ＭＳ Ｐゴシック" pitchFamily="-111" charset="-128"/>
              </a:rPr>
              <a:t>likely to become stronger and more </a:t>
            </a:r>
          </a:p>
          <a:p>
            <a:pPr>
              <a:buFont typeface="Wingdings" pitchFamily="-111" charset="2"/>
              <a:buNone/>
              <a:defRPr/>
            </a:pPr>
            <a:r>
              <a:rPr lang="en-US" sz="2000" b="1" dirty="0" smtClean="0">
                <a:ea typeface="ＭＳ Ｐゴシック" pitchFamily="-111" charset="-128"/>
                <a:cs typeface="ＭＳ Ｐゴシック" pitchFamily="-111" charset="-128"/>
              </a:rPr>
              <a:t>frequent.</a:t>
            </a:r>
          </a:p>
        </p:txBody>
      </p:sp>
      <p:pic>
        <p:nvPicPr>
          <p:cNvPr id="56324" name="Picture 3"/>
          <p:cNvPicPr>
            <a:picLocks noChangeAspect="1"/>
          </p:cNvPicPr>
          <p:nvPr/>
        </p:nvPicPr>
        <p:blipFill>
          <a:blip r:embed="rId3"/>
          <a:srcRect/>
          <a:stretch>
            <a:fillRect/>
          </a:stretch>
        </p:blipFill>
        <p:spPr bwMode="auto">
          <a:xfrm>
            <a:off x="5791200" y="3740150"/>
            <a:ext cx="3352800" cy="3117850"/>
          </a:xfrm>
          <a:prstGeom prst="rect">
            <a:avLst/>
          </a:prstGeom>
          <a:noFill/>
          <a:ln w="9525">
            <a:noFill/>
            <a:miter lim="800000"/>
            <a:headEnd/>
            <a:tailEnd/>
          </a:ln>
        </p:spPr>
      </p:pic>
      <p:sp>
        <p:nvSpPr>
          <p:cNvPr id="5" name="TextBox 4"/>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48266"/>
            <a:ext cx="8229600" cy="931862"/>
          </a:xfrm>
        </p:spPr>
        <p:txBody>
          <a:bodyPr/>
          <a:lstStyle/>
          <a:p>
            <a:pPr algn="ctr"/>
            <a:r>
              <a:rPr lang="en-US" dirty="0" smtClean="0"/>
              <a:t>Global CO</a:t>
            </a:r>
            <a:r>
              <a:rPr lang="en-US" baseline="-25000" dirty="0" smtClean="0"/>
              <a:t>2</a:t>
            </a:r>
            <a:r>
              <a:rPr lang="en-US" dirty="0" smtClean="0"/>
              <a:t> and  Mean Temperature</a:t>
            </a:r>
            <a:endParaRPr lang="en-US" dirty="0"/>
          </a:p>
        </p:txBody>
      </p:sp>
      <p:pic>
        <p:nvPicPr>
          <p:cNvPr id="4" name="Picture 3" descr="NASA global mean temperature.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8134" y="2589211"/>
            <a:ext cx="5757332" cy="3998385"/>
          </a:xfrm>
          <a:prstGeom prst="rect">
            <a:avLst/>
          </a:prstGeom>
        </p:spPr>
      </p:pic>
      <p:pic>
        <p:nvPicPr>
          <p:cNvPr id="3" name="Picture 2" descr="CO2 level.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14633"/>
            <a:ext cx="3268133" cy="2628911"/>
          </a:xfrm>
          <a:prstGeom prst="rect">
            <a:avLst/>
          </a:prstGeom>
        </p:spPr>
      </p:pic>
      <p:sp>
        <p:nvSpPr>
          <p:cNvPr id="5" name="TextBox 4"/>
          <p:cNvSpPr txBox="1"/>
          <p:nvPr/>
        </p:nvSpPr>
        <p:spPr>
          <a:xfrm>
            <a:off x="7958667" y="6506131"/>
            <a:ext cx="1185333" cy="369332"/>
          </a:xfrm>
          <a:prstGeom prst="rect">
            <a:avLst/>
          </a:prstGeom>
          <a:noFill/>
        </p:spPr>
        <p:txBody>
          <a:bodyPr wrap="square" rtlCol="0">
            <a:spAutoFit/>
          </a:bodyPr>
          <a:lstStyle/>
          <a:p>
            <a:r>
              <a:rPr lang="en-US" b="1" dirty="0" smtClean="0">
                <a:solidFill>
                  <a:srgbClr val="000090"/>
                </a:solidFill>
              </a:rPr>
              <a:t>NASA</a:t>
            </a:r>
            <a:endParaRPr lang="en-US" b="1" dirty="0">
              <a:solidFill>
                <a:srgbClr val="000090"/>
              </a:solidFill>
            </a:endParaRPr>
          </a:p>
        </p:txBody>
      </p:sp>
      <p:sp>
        <p:nvSpPr>
          <p:cNvPr id="6" name="TextBox 5"/>
          <p:cNvSpPr txBox="1"/>
          <p:nvPr/>
        </p:nvSpPr>
        <p:spPr>
          <a:xfrm>
            <a:off x="287867" y="4358878"/>
            <a:ext cx="1185333" cy="369332"/>
          </a:xfrm>
          <a:prstGeom prst="rect">
            <a:avLst/>
          </a:prstGeom>
          <a:noFill/>
        </p:spPr>
        <p:txBody>
          <a:bodyPr wrap="square" rtlCol="0">
            <a:spAutoFit/>
          </a:bodyPr>
          <a:lstStyle/>
          <a:p>
            <a:r>
              <a:rPr lang="en-US" b="1" dirty="0" smtClean="0">
                <a:solidFill>
                  <a:srgbClr val="000090"/>
                </a:solidFill>
              </a:rPr>
              <a:t>NOAA</a:t>
            </a:r>
            <a:endParaRPr lang="en-US" b="1" dirty="0">
              <a:solidFill>
                <a:srgbClr val="000090"/>
              </a:solidFill>
            </a:endParaRPr>
          </a:p>
        </p:txBody>
      </p:sp>
      <p:sp>
        <p:nvSpPr>
          <p:cNvPr id="7" name="TextBox 6"/>
          <p:cNvSpPr txBox="1"/>
          <p:nvPr/>
        </p:nvSpPr>
        <p:spPr>
          <a:xfrm>
            <a:off x="287867" y="5028803"/>
            <a:ext cx="2726267" cy="1477328"/>
          </a:xfrm>
          <a:prstGeom prst="rect">
            <a:avLst/>
          </a:prstGeom>
          <a:noFill/>
        </p:spPr>
        <p:txBody>
          <a:bodyPr wrap="square" rtlCol="0">
            <a:spAutoFit/>
          </a:bodyPr>
          <a:lstStyle/>
          <a:p>
            <a:r>
              <a:rPr lang="en-US" b="1" dirty="0" smtClean="0">
                <a:solidFill>
                  <a:srgbClr val="FF0000"/>
                </a:solidFill>
              </a:rPr>
              <a:t>February 2013 was the 336 consecutive month with global temperature above the long term average</a:t>
            </a:r>
            <a:endParaRPr lang="en-US" b="1" dirty="0">
              <a:solidFill>
                <a:srgbClr val="FF0000"/>
              </a:solidFill>
            </a:endParaRPr>
          </a:p>
        </p:txBody>
      </p:sp>
    </p:spTree>
    <p:extLst>
      <p:ext uri="{BB962C8B-B14F-4D97-AF65-F5344CB8AC3E}">
        <p14:creationId xmlns:p14="http://schemas.microsoft.com/office/powerpoint/2010/main" val="400322883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nge Atlantic hurricane freq.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071" y="1295400"/>
            <a:ext cx="7476596" cy="5410200"/>
          </a:xfrm>
          <a:prstGeom prst="rect">
            <a:avLst/>
          </a:prstGeom>
        </p:spPr>
      </p:pic>
      <p:sp>
        <p:nvSpPr>
          <p:cNvPr id="3" name="TextBox 2"/>
          <p:cNvSpPr txBox="1"/>
          <p:nvPr/>
        </p:nvSpPr>
        <p:spPr>
          <a:xfrm>
            <a:off x="304800" y="6550223"/>
            <a:ext cx="2832100" cy="307777"/>
          </a:xfrm>
          <a:prstGeom prst="rect">
            <a:avLst/>
          </a:prstGeom>
          <a:noFill/>
        </p:spPr>
        <p:txBody>
          <a:bodyPr wrap="square" rtlCol="0">
            <a:spAutoFit/>
          </a:bodyPr>
          <a:lstStyle/>
          <a:p>
            <a:r>
              <a:rPr lang="en-US" sz="1400" dirty="0" smtClean="0"/>
              <a:t>2014 National Climate Assessment</a:t>
            </a:r>
            <a:endParaRPr lang="en-US" sz="1400" dirty="0"/>
          </a:p>
        </p:txBody>
      </p:sp>
    </p:spTree>
    <p:extLst>
      <p:ext uri="{BB962C8B-B14F-4D97-AF65-F5344CB8AC3E}">
        <p14:creationId xmlns:p14="http://schemas.microsoft.com/office/powerpoint/2010/main" val="25091864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X summer heat and drought.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467" y="1163597"/>
            <a:ext cx="8794296" cy="5558936"/>
          </a:xfrm>
          <a:prstGeom prst="rect">
            <a:avLst/>
          </a:prstGeom>
        </p:spPr>
      </p:pic>
      <p:sp>
        <p:nvSpPr>
          <p:cNvPr id="3" name="TextBox 2"/>
          <p:cNvSpPr txBox="1"/>
          <p:nvPr/>
        </p:nvSpPr>
        <p:spPr>
          <a:xfrm>
            <a:off x="304800" y="6550223"/>
            <a:ext cx="2832100" cy="307777"/>
          </a:xfrm>
          <a:prstGeom prst="rect">
            <a:avLst/>
          </a:prstGeom>
          <a:noFill/>
        </p:spPr>
        <p:txBody>
          <a:bodyPr wrap="square" rtlCol="0">
            <a:spAutoFit/>
          </a:bodyPr>
          <a:lstStyle/>
          <a:p>
            <a:r>
              <a:rPr lang="en-US" sz="1400" dirty="0" smtClean="0"/>
              <a:t>2014 National Climate Assessment</a:t>
            </a:r>
            <a:endParaRPr lang="en-US" sz="1400" dirty="0"/>
          </a:p>
        </p:txBody>
      </p:sp>
    </p:spTree>
    <p:extLst>
      <p:ext uri="{BB962C8B-B14F-4D97-AF65-F5344CB8AC3E}">
        <p14:creationId xmlns:p14="http://schemas.microsoft.com/office/powerpoint/2010/main" val="100374136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2"/>
          <p:cNvSpPr txBox="1">
            <a:spLocks noChangeArrowheads="1"/>
          </p:cNvSpPr>
          <p:nvPr/>
        </p:nvSpPr>
        <p:spPr bwMode="auto">
          <a:xfrm>
            <a:off x="1339055" y="1240094"/>
            <a:ext cx="6661549" cy="707886"/>
          </a:xfrm>
          <a:prstGeom prst="rect">
            <a:avLst/>
          </a:prstGeom>
          <a:noFill/>
          <a:ln w="9525">
            <a:noFill/>
            <a:miter lim="800000"/>
            <a:headEnd/>
            <a:tailEnd/>
          </a:ln>
        </p:spPr>
        <p:txBody>
          <a:bodyPr wrap="none">
            <a:prstTxWarp prst="textNoShape">
              <a:avLst/>
            </a:prstTxWarp>
            <a:spAutoFit/>
          </a:bodyPr>
          <a:lstStyle/>
          <a:p>
            <a:r>
              <a:rPr lang="en-US" sz="4000" b="1" dirty="0" smtClean="0">
                <a:solidFill>
                  <a:srgbClr val="212189"/>
                </a:solidFill>
                <a:ea typeface="Arial" pitchFamily="29" charset="0"/>
                <a:cs typeface="Arial" pitchFamily="29" charset="0"/>
              </a:rPr>
              <a:t>Iowa State</a:t>
            </a:r>
            <a:r>
              <a:rPr lang="en-US" sz="4000" b="1" dirty="0">
                <a:solidFill>
                  <a:srgbClr val="212189"/>
                </a:solidFill>
                <a:ea typeface="Arial" pitchFamily="29" charset="0"/>
                <a:cs typeface="Arial" pitchFamily="29" charset="0"/>
              </a:rPr>
              <a:t>-Wide Average Data</a:t>
            </a:r>
          </a:p>
        </p:txBody>
      </p:sp>
      <p:graphicFrame>
        <p:nvGraphicFramePr>
          <p:cNvPr id="4" name="Chart 3"/>
          <p:cNvGraphicFramePr>
            <a:graphicFrameLocks/>
          </p:cNvGraphicFramePr>
          <p:nvPr>
            <p:extLst>
              <p:ext uri="{D42A27DB-BD31-4B8C-83A1-F6EECF244321}">
                <p14:modId xmlns:p14="http://schemas.microsoft.com/office/powerpoint/2010/main" val="2478641145"/>
              </p:ext>
            </p:extLst>
          </p:nvPr>
        </p:nvGraphicFramePr>
        <p:xfrm>
          <a:off x="0" y="2038350"/>
          <a:ext cx="9144000" cy="4819650"/>
        </p:xfrm>
        <a:graphic>
          <a:graphicData uri="http://schemas.openxmlformats.org/drawingml/2006/chart">
            <c:chart xmlns:c="http://schemas.openxmlformats.org/drawingml/2006/chart" xmlns:r="http://schemas.openxmlformats.org/officeDocument/2006/relationships" r:id="rId2"/>
          </a:graphicData>
        </a:graphic>
      </p:graphicFrame>
      <p:sp>
        <p:nvSpPr>
          <p:cNvPr id="5" name="Oval 3"/>
          <p:cNvSpPr>
            <a:spLocks noChangeArrowheads="1"/>
          </p:cNvSpPr>
          <p:nvPr/>
        </p:nvSpPr>
        <p:spPr bwMode="auto">
          <a:xfrm>
            <a:off x="1263468" y="3015387"/>
            <a:ext cx="3003731" cy="537438"/>
          </a:xfrm>
          <a:prstGeom prst="ellipse">
            <a:avLst/>
          </a:prstGeom>
          <a:noFill/>
          <a:ln w="38100">
            <a:solidFill>
              <a:srgbClr val="FF0000"/>
            </a:solidFill>
            <a:round/>
            <a:headEnd/>
            <a:tailEnd/>
          </a:ln>
        </p:spPr>
        <p:txBody>
          <a:bodyPr>
            <a:prstTxWarp prst="textNoShape">
              <a:avLst/>
            </a:prstTxWarp>
          </a:bodyPr>
          <a:lstStyle/>
          <a:p>
            <a:pPr eaLnBrk="0" hangingPunct="0"/>
            <a:endParaRPr lang="en-US"/>
          </a:p>
        </p:txBody>
      </p:sp>
      <p:sp>
        <p:nvSpPr>
          <p:cNvPr id="2" name="Rectangle 1"/>
          <p:cNvSpPr/>
          <p:nvPr/>
        </p:nvSpPr>
        <p:spPr>
          <a:xfrm>
            <a:off x="2364137" y="3015387"/>
            <a:ext cx="867470" cy="369332"/>
          </a:xfrm>
          <a:prstGeom prst="rect">
            <a:avLst/>
          </a:prstGeom>
        </p:spPr>
        <p:txBody>
          <a:bodyPr wrap="none">
            <a:spAutoFit/>
          </a:bodyPr>
          <a:lstStyle/>
          <a:p>
            <a:r>
              <a:rPr lang="en-US" b="1" dirty="0">
                <a:solidFill>
                  <a:srgbClr val="FF0000"/>
                </a:solidFill>
              </a:rPr>
              <a:t>3</a:t>
            </a:r>
            <a:r>
              <a:rPr lang="en-US" b="1" dirty="0" smtClean="0">
                <a:solidFill>
                  <a:srgbClr val="FF0000"/>
                </a:solidFill>
              </a:rPr>
              <a:t> years</a:t>
            </a:r>
            <a:endParaRPr lang="en-US" b="1" dirty="0">
              <a:solidFill>
                <a:srgbClr val="FF0000"/>
              </a:solidFill>
            </a:endParaRPr>
          </a:p>
        </p:txBody>
      </p:sp>
      <p:sp>
        <p:nvSpPr>
          <p:cNvPr id="6" name="TextBox 4"/>
          <p:cNvSpPr txBox="1">
            <a:spLocks noChangeArrowheads="1"/>
          </p:cNvSpPr>
          <p:nvPr/>
        </p:nvSpPr>
        <p:spPr bwMode="auto">
          <a:xfrm>
            <a:off x="2891366" y="2542661"/>
            <a:ext cx="2514600" cy="461665"/>
          </a:xfrm>
          <a:prstGeom prst="rect">
            <a:avLst/>
          </a:prstGeom>
          <a:noFill/>
          <a:ln w="9525">
            <a:noFill/>
            <a:miter lim="800000"/>
            <a:headEnd/>
            <a:tailEnd/>
          </a:ln>
        </p:spPr>
        <p:txBody>
          <a:bodyPr>
            <a:prstTxWarp prst="textNoShape">
              <a:avLst/>
            </a:prstTxWarp>
            <a:spAutoFit/>
          </a:bodyPr>
          <a:lstStyle/>
          <a:p>
            <a:r>
              <a:rPr lang="en-US" sz="2400" b="1" dirty="0">
                <a:solidFill>
                  <a:srgbClr val="FF0000"/>
                </a:solidFill>
              </a:rPr>
              <a:t>Totals above 40”</a:t>
            </a:r>
          </a:p>
        </p:txBody>
      </p:sp>
      <p:sp>
        <p:nvSpPr>
          <p:cNvPr id="7" name="Oval 3"/>
          <p:cNvSpPr>
            <a:spLocks noChangeArrowheads="1"/>
          </p:cNvSpPr>
          <p:nvPr/>
        </p:nvSpPr>
        <p:spPr bwMode="auto">
          <a:xfrm>
            <a:off x="5105400" y="2907479"/>
            <a:ext cx="3810000" cy="753535"/>
          </a:xfrm>
          <a:prstGeom prst="ellipse">
            <a:avLst/>
          </a:prstGeom>
          <a:noFill/>
          <a:ln w="38100">
            <a:solidFill>
              <a:srgbClr val="FF0000"/>
            </a:solidFill>
            <a:round/>
            <a:headEnd/>
            <a:tailEnd/>
          </a:ln>
        </p:spPr>
        <p:txBody>
          <a:bodyPr>
            <a:prstTxWarp prst="textNoShape">
              <a:avLst/>
            </a:prstTxWarp>
          </a:bodyPr>
          <a:lstStyle/>
          <a:p>
            <a:pPr eaLnBrk="0" hangingPunct="0"/>
            <a:endParaRPr lang="en-US"/>
          </a:p>
        </p:txBody>
      </p:sp>
      <p:sp>
        <p:nvSpPr>
          <p:cNvPr id="8" name="Oval 3"/>
          <p:cNvSpPr>
            <a:spLocks noChangeArrowheads="1"/>
          </p:cNvSpPr>
          <p:nvPr/>
        </p:nvSpPr>
        <p:spPr bwMode="auto">
          <a:xfrm>
            <a:off x="5105399" y="4809067"/>
            <a:ext cx="3111501" cy="594257"/>
          </a:xfrm>
          <a:prstGeom prst="ellipse">
            <a:avLst/>
          </a:prstGeom>
          <a:noFill/>
          <a:ln w="38100">
            <a:solidFill>
              <a:srgbClr val="FF0000"/>
            </a:solidFill>
            <a:round/>
            <a:headEnd/>
            <a:tailEnd/>
          </a:ln>
        </p:spPr>
        <p:txBody>
          <a:bodyPr>
            <a:prstTxWarp prst="textNoShape">
              <a:avLst/>
            </a:prstTxWarp>
          </a:bodyPr>
          <a:lstStyle/>
          <a:p>
            <a:pPr eaLnBrk="0" hangingPunct="0"/>
            <a:endParaRPr lang="en-US"/>
          </a:p>
        </p:txBody>
      </p:sp>
      <p:sp>
        <p:nvSpPr>
          <p:cNvPr id="10" name="Oval 3"/>
          <p:cNvSpPr>
            <a:spLocks noChangeArrowheads="1"/>
          </p:cNvSpPr>
          <p:nvPr/>
        </p:nvSpPr>
        <p:spPr bwMode="auto">
          <a:xfrm>
            <a:off x="1062567" y="4861458"/>
            <a:ext cx="2499965" cy="489028"/>
          </a:xfrm>
          <a:prstGeom prst="ellipse">
            <a:avLst/>
          </a:prstGeom>
          <a:noFill/>
          <a:ln w="38100">
            <a:solidFill>
              <a:srgbClr val="FF0000"/>
            </a:solidFill>
            <a:round/>
            <a:headEnd/>
            <a:tailEnd/>
          </a:ln>
        </p:spPr>
        <p:txBody>
          <a:bodyPr>
            <a:prstTxWarp prst="textNoShape">
              <a:avLst/>
            </a:prstTxWarp>
          </a:bodyPr>
          <a:lstStyle/>
          <a:p>
            <a:pPr eaLnBrk="0" hangingPunct="0"/>
            <a:endParaRPr lang="en-US"/>
          </a:p>
        </p:txBody>
      </p:sp>
      <p:sp>
        <p:nvSpPr>
          <p:cNvPr id="11" name="Rectangle 10"/>
          <p:cNvSpPr/>
          <p:nvPr/>
        </p:nvSpPr>
        <p:spPr>
          <a:xfrm>
            <a:off x="6424267" y="4989620"/>
            <a:ext cx="867470" cy="369332"/>
          </a:xfrm>
          <a:prstGeom prst="rect">
            <a:avLst/>
          </a:prstGeom>
        </p:spPr>
        <p:txBody>
          <a:bodyPr wrap="none">
            <a:spAutoFit/>
          </a:bodyPr>
          <a:lstStyle/>
          <a:p>
            <a:r>
              <a:rPr lang="en-US" b="1" dirty="0">
                <a:solidFill>
                  <a:srgbClr val="FF0000"/>
                </a:solidFill>
              </a:rPr>
              <a:t>7</a:t>
            </a:r>
            <a:r>
              <a:rPr lang="en-US" b="1" dirty="0" smtClean="0">
                <a:solidFill>
                  <a:srgbClr val="FF0000"/>
                </a:solidFill>
              </a:rPr>
              <a:t> years</a:t>
            </a:r>
            <a:endParaRPr lang="en-US" b="1" dirty="0">
              <a:solidFill>
                <a:srgbClr val="FF0000"/>
              </a:solidFill>
            </a:endParaRPr>
          </a:p>
        </p:txBody>
      </p:sp>
      <p:sp>
        <p:nvSpPr>
          <p:cNvPr id="12" name="Rectangle 11"/>
          <p:cNvSpPr/>
          <p:nvPr/>
        </p:nvSpPr>
        <p:spPr>
          <a:xfrm>
            <a:off x="2238186" y="4869924"/>
            <a:ext cx="867470" cy="369332"/>
          </a:xfrm>
          <a:prstGeom prst="rect">
            <a:avLst/>
          </a:prstGeom>
        </p:spPr>
        <p:txBody>
          <a:bodyPr wrap="none">
            <a:spAutoFit/>
          </a:bodyPr>
          <a:lstStyle/>
          <a:p>
            <a:r>
              <a:rPr lang="en-US" b="1" dirty="0">
                <a:solidFill>
                  <a:srgbClr val="FF0000"/>
                </a:solidFill>
              </a:rPr>
              <a:t>5</a:t>
            </a:r>
            <a:r>
              <a:rPr lang="en-US" b="1" dirty="0" smtClean="0">
                <a:solidFill>
                  <a:srgbClr val="FF0000"/>
                </a:solidFill>
              </a:rPr>
              <a:t> years</a:t>
            </a:r>
            <a:endParaRPr lang="en-US" b="1" dirty="0">
              <a:solidFill>
                <a:srgbClr val="FF0000"/>
              </a:solidFill>
            </a:endParaRPr>
          </a:p>
        </p:txBody>
      </p:sp>
      <p:sp>
        <p:nvSpPr>
          <p:cNvPr id="13" name="Rectangle 12"/>
          <p:cNvSpPr/>
          <p:nvPr/>
        </p:nvSpPr>
        <p:spPr>
          <a:xfrm>
            <a:off x="6644400" y="3082397"/>
            <a:ext cx="867470" cy="369332"/>
          </a:xfrm>
          <a:prstGeom prst="rect">
            <a:avLst/>
          </a:prstGeom>
        </p:spPr>
        <p:txBody>
          <a:bodyPr wrap="none">
            <a:spAutoFit/>
          </a:bodyPr>
          <a:lstStyle/>
          <a:p>
            <a:r>
              <a:rPr lang="en-US" b="1" dirty="0">
                <a:solidFill>
                  <a:srgbClr val="FF0000"/>
                </a:solidFill>
              </a:rPr>
              <a:t>5</a:t>
            </a:r>
            <a:r>
              <a:rPr lang="en-US" b="1" dirty="0" smtClean="0">
                <a:solidFill>
                  <a:srgbClr val="FF0000"/>
                </a:solidFill>
              </a:rPr>
              <a:t> years</a:t>
            </a:r>
            <a:endParaRPr lang="en-US" b="1" dirty="0">
              <a:solidFill>
                <a:srgbClr val="FF0000"/>
              </a:solidFill>
            </a:endParaRPr>
          </a:p>
        </p:txBody>
      </p:sp>
      <p:sp>
        <p:nvSpPr>
          <p:cNvPr id="14" name="TextBox 4"/>
          <p:cNvSpPr txBox="1">
            <a:spLocks noChangeArrowheads="1"/>
          </p:cNvSpPr>
          <p:nvPr/>
        </p:nvSpPr>
        <p:spPr bwMode="auto">
          <a:xfrm>
            <a:off x="3297766" y="5347892"/>
            <a:ext cx="2514600" cy="461665"/>
          </a:xfrm>
          <a:prstGeom prst="rect">
            <a:avLst/>
          </a:prstGeom>
          <a:noFill/>
          <a:ln w="9525">
            <a:noFill/>
            <a:miter lim="800000"/>
            <a:headEnd/>
            <a:tailEnd/>
          </a:ln>
        </p:spPr>
        <p:txBody>
          <a:bodyPr>
            <a:prstTxWarp prst="textNoShape">
              <a:avLst/>
            </a:prstTxWarp>
            <a:spAutoFit/>
          </a:bodyPr>
          <a:lstStyle/>
          <a:p>
            <a:r>
              <a:rPr lang="en-US" sz="2400" b="1" dirty="0">
                <a:solidFill>
                  <a:srgbClr val="FF0000"/>
                </a:solidFill>
              </a:rPr>
              <a:t>Totals </a:t>
            </a:r>
            <a:r>
              <a:rPr lang="en-US" sz="2400" b="1" dirty="0" smtClean="0">
                <a:solidFill>
                  <a:srgbClr val="FF0000"/>
                </a:solidFill>
              </a:rPr>
              <a:t>below 25”</a:t>
            </a:r>
            <a:endParaRPr lang="en-US" sz="2400" b="1" dirty="0">
              <a:solidFill>
                <a:srgbClr val="FF0000"/>
              </a:solidFill>
            </a:endParaRPr>
          </a:p>
        </p:txBody>
      </p:sp>
      <p:sp>
        <p:nvSpPr>
          <p:cNvPr id="3" name="Oval 2"/>
          <p:cNvSpPr/>
          <p:nvPr/>
        </p:nvSpPr>
        <p:spPr>
          <a:xfrm flipH="1">
            <a:off x="8666534" y="4698474"/>
            <a:ext cx="65930" cy="64026"/>
          </a:xfrm>
          <a:prstGeom prst="ellipse">
            <a:avLst/>
          </a:prstGeom>
          <a:solidFill>
            <a:srgbClr val="C0504D"/>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Arrow Connector 17"/>
          <p:cNvCxnSpPr/>
          <p:nvPr/>
        </p:nvCxnSpPr>
        <p:spPr>
          <a:xfrm flipH="1" flipV="1">
            <a:off x="8732464" y="4762500"/>
            <a:ext cx="151145" cy="260260"/>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a:off x="8553093" y="4921168"/>
            <a:ext cx="590907" cy="338554"/>
          </a:xfrm>
          <a:prstGeom prst="rect">
            <a:avLst/>
          </a:prstGeom>
        </p:spPr>
        <p:txBody>
          <a:bodyPr wrap="square">
            <a:spAutoFit/>
          </a:bodyPr>
          <a:lstStyle/>
          <a:p>
            <a:r>
              <a:rPr lang="en-US" sz="1600" b="1" dirty="0" smtClean="0">
                <a:solidFill>
                  <a:srgbClr val="FF0000"/>
                </a:solidFill>
              </a:rPr>
              <a:t>2012</a:t>
            </a:r>
            <a:endParaRPr lang="en-US" sz="1600" b="1" dirty="0">
              <a:solidFill>
                <a:srgbClr val="FF0000"/>
              </a:solidFill>
            </a:endParaRPr>
          </a:p>
        </p:txBody>
      </p:sp>
    </p:spTree>
    <p:extLst>
      <p:ext uri="{BB962C8B-B14F-4D97-AF65-F5344CB8AC3E}">
        <p14:creationId xmlns:p14="http://schemas.microsoft.com/office/powerpoint/2010/main" val="262374042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2"/>
          <p:cNvSpPr txBox="1">
            <a:spLocks noChangeArrowheads="1"/>
          </p:cNvSpPr>
          <p:nvPr/>
        </p:nvSpPr>
        <p:spPr bwMode="auto">
          <a:xfrm>
            <a:off x="1339055" y="1240094"/>
            <a:ext cx="6661549" cy="707886"/>
          </a:xfrm>
          <a:prstGeom prst="rect">
            <a:avLst/>
          </a:prstGeom>
          <a:noFill/>
          <a:ln w="9525">
            <a:noFill/>
            <a:miter lim="800000"/>
            <a:headEnd/>
            <a:tailEnd/>
          </a:ln>
        </p:spPr>
        <p:txBody>
          <a:bodyPr wrap="none">
            <a:prstTxWarp prst="textNoShape">
              <a:avLst/>
            </a:prstTxWarp>
            <a:spAutoFit/>
          </a:bodyPr>
          <a:lstStyle/>
          <a:p>
            <a:r>
              <a:rPr lang="en-US" sz="4000" b="1" dirty="0" smtClean="0">
                <a:solidFill>
                  <a:srgbClr val="212189"/>
                </a:solidFill>
                <a:ea typeface="Arial" pitchFamily="29" charset="0"/>
                <a:cs typeface="Arial" pitchFamily="29" charset="0"/>
              </a:rPr>
              <a:t>Iowa State</a:t>
            </a:r>
            <a:r>
              <a:rPr lang="en-US" sz="4000" b="1" dirty="0">
                <a:solidFill>
                  <a:srgbClr val="212189"/>
                </a:solidFill>
                <a:ea typeface="Arial" pitchFamily="29" charset="0"/>
                <a:cs typeface="Arial" pitchFamily="29" charset="0"/>
              </a:rPr>
              <a:t>-Wide Average Data</a:t>
            </a:r>
          </a:p>
        </p:txBody>
      </p:sp>
      <p:graphicFrame>
        <p:nvGraphicFramePr>
          <p:cNvPr id="4" name="Chart 3"/>
          <p:cNvGraphicFramePr>
            <a:graphicFrameLocks/>
          </p:cNvGraphicFramePr>
          <p:nvPr>
            <p:extLst>
              <p:ext uri="{D42A27DB-BD31-4B8C-83A1-F6EECF244321}">
                <p14:modId xmlns:p14="http://schemas.microsoft.com/office/powerpoint/2010/main" val="3230567573"/>
              </p:ext>
            </p:extLst>
          </p:nvPr>
        </p:nvGraphicFramePr>
        <p:xfrm>
          <a:off x="0" y="2038350"/>
          <a:ext cx="9144000" cy="4819650"/>
        </p:xfrm>
        <a:graphic>
          <a:graphicData uri="http://schemas.openxmlformats.org/drawingml/2006/chart">
            <c:chart xmlns:c="http://schemas.openxmlformats.org/drawingml/2006/chart" xmlns:r="http://schemas.openxmlformats.org/officeDocument/2006/relationships" r:id="rId2"/>
          </a:graphicData>
        </a:graphic>
      </p:graphicFrame>
      <p:sp>
        <p:nvSpPr>
          <p:cNvPr id="5" name="Oval 3"/>
          <p:cNvSpPr>
            <a:spLocks noChangeArrowheads="1"/>
          </p:cNvSpPr>
          <p:nvPr/>
        </p:nvSpPr>
        <p:spPr bwMode="auto">
          <a:xfrm>
            <a:off x="1263468" y="3015387"/>
            <a:ext cx="3003731" cy="537438"/>
          </a:xfrm>
          <a:prstGeom prst="ellipse">
            <a:avLst/>
          </a:prstGeom>
          <a:noFill/>
          <a:ln w="38100">
            <a:solidFill>
              <a:srgbClr val="FF0000"/>
            </a:solidFill>
            <a:round/>
            <a:headEnd/>
            <a:tailEnd/>
          </a:ln>
        </p:spPr>
        <p:txBody>
          <a:bodyPr>
            <a:prstTxWarp prst="textNoShape">
              <a:avLst/>
            </a:prstTxWarp>
          </a:bodyPr>
          <a:lstStyle/>
          <a:p>
            <a:pPr eaLnBrk="0" hangingPunct="0"/>
            <a:endParaRPr lang="en-US"/>
          </a:p>
        </p:txBody>
      </p:sp>
      <p:sp>
        <p:nvSpPr>
          <p:cNvPr id="2" name="Rectangle 1"/>
          <p:cNvSpPr/>
          <p:nvPr/>
        </p:nvSpPr>
        <p:spPr>
          <a:xfrm>
            <a:off x="2364137" y="3015387"/>
            <a:ext cx="867470" cy="369332"/>
          </a:xfrm>
          <a:prstGeom prst="rect">
            <a:avLst/>
          </a:prstGeom>
        </p:spPr>
        <p:txBody>
          <a:bodyPr wrap="none">
            <a:spAutoFit/>
          </a:bodyPr>
          <a:lstStyle/>
          <a:p>
            <a:r>
              <a:rPr lang="en-US" b="1" dirty="0">
                <a:solidFill>
                  <a:srgbClr val="FF0000"/>
                </a:solidFill>
              </a:rPr>
              <a:t>3</a:t>
            </a:r>
            <a:r>
              <a:rPr lang="en-US" b="1" dirty="0" smtClean="0">
                <a:solidFill>
                  <a:srgbClr val="FF0000"/>
                </a:solidFill>
              </a:rPr>
              <a:t> years</a:t>
            </a:r>
            <a:endParaRPr lang="en-US" b="1" dirty="0">
              <a:solidFill>
                <a:srgbClr val="FF0000"/>
              </a:solidFill>
            </a:endParaRPr>
          </a:p>
        </p:txBody>
      </p:sp>
      <p:sp>
        <p:nvSpPr>
          <p:cNvPr id="6" name="TextBox 4"/>
          <p:cNvSpPr txBox="1">
            <a:spLocks noChangeArrowheads="1"/>
          </p:cNvSpPr>
          <p:nvPr/>
        </p:nvSpPr>
        <p:spPr bwMode="auto">
          <a:xfrm>
            <a:off x="2891366" y="2542661"/>
            <a:ext cx="2514600" cy="461665"/>
          </a:xfrm>
          <a:prstGeom prst="rect">
            <a:avLst/>
          </a:prstGeom>
          <a:noFill/>
          <a:ln w="9525">
            <a:noFill/>
            <a:miter lim="800000"/>
            <a:headEnd/>
            <a:tailEnd/>
          </a:ln>
        </p:spPr>
        <p:txBody>
          <a:bodyPr>
            <a:prstTxWarp prst="textNoShape">
              <a:avLst/>
            </a:prstTxWarp>
            <a:spAutoFit/>
          </a:bodyPr>
          <a:lstStyle/>
          <a:p>
            <a:r>
              <a:rPr lang="en-US" sz="2400" b="1" dirty="0">
                <a:solidFill>
                  <a:srgbClr val="FF0000"/>
                </a:solidFill>
              </a:rPr>
              <a:t>Totals above 40”</a:t>
            </a:r>
          </a:p>
        </p:txBody>
      </p:sp>
      <p:sp>
        <p:nvSpPr>
          <p:cNvPr id="7" name="Oval 3"/>
          <p:cNvSpPr>
            <a:spLocks noChangeArrowheads="1"/>
          </p:cNvSpPr>
          <p:nvPr/>
        </p:nvSpPr>
        <p:spPr bwMode="auto">
          <a:xfrm>
            <a:off x="5105400" y="2907479"/>
            <a:ext cx="3810000" cy="753535"/>
          </a:xfrm>
          <a:prstGeom prst="ellipse">
            <a:avLst/>
          </a:prstGeom>
          <a:noFill/>
          <a:ln w="38100">
            <a:solidFill>
              <a:srgbClr val="FF0000"/>
            </a:solidFill>
            <a:round/>
            <a:headEnd/>
            <a:tailEnd/>
          </a:ln>
        </p:spPr>
        <p:txBody>
          <a:bodyPr>
            <a:prstTxWarp prst="textNoShape">
              <a:avLst/>
            </a:prstTxWarp>
          </a:bodyPr>
          <a:lstStyle/>
          <a:p>
            <a:pPr eaLnBrk="0" hangingPunct="0"/>
            <a:endParaRPr lang="en-US"/>
          </a:p>
        </p:txBody>
      </p:sp>
      <p:sp>
        <p:nvSpPr>
          <p:cNvPr id="13" name="Rectangle 12"/>
          <p:cNvSpPr/>
          <p:nvPr/>
        </p:nvSpPr>
        <p:spPr>
          <a:xfrm>
            <a:off x="6644400" y="3082397"/>
            <a:ext cx="867470" cy="369332"/>
          </a:xfrm>
          <a:prstGeom prst="rect">
            <a:avLst/>
          </a:prstGeom>
        </p:spPr>
        <p:txBody>
          <a:bodyPr wrap="none">
            <a:spAutoFit/>
          </a:bodyPr>
          <a:lstStyle/>
          <a:p>
            <a:r>
              <a:rPr lang="en-US" b="1" dirty="0">
                <a:solidFill>
                  <a:srgbClr val="FF0000"/>
                </a:solidFill>
              </a:rPr>
              <a:t>5</a:t>
            </a:r>
            <a:r>
              <a:rPr lang="en-US" b="1" dirty="0" smtClean="0">
                <a:solidFill>
                  <a:srgbClr val="FF0000"/>
                </a:solidFill>
              </a:rPr>
              <a:t> years</a:t>
            </a:r>
            <a:endParaRPr lang="en-US" b="1" dirty="0">
              <a:solidFill>
                <a:srgbClr val="FF0000"/>
              </a:solidFill>
            </a:endParaRPr>
          </a:p>
        </p:txBody>
      </p:sp>
      <p:sp>
        <p:nvSpPr>
          <p:cNvPr id="3" name="Oval 2"/>
          <p:cNvSpPr/>
          <p:nvPr/>
        </p:nvSpPr>
        <p:spPr>
          <a:xfrm flipH="1">
            <a:off x="8666534" y="4698474"/>
            <a:ext cx="65930" cy="64026"/>
          </a:xfrm>
          <a:prstGeom prst="ellipse">
            <a:avLst/>
          </a:prstGeom>
          <a:solidFill>
            <a:srgbClr val="C0504D"/>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8553093" y="4921168"/>
            <a:ext cx="590907" cy="338554"/>
          </a:xfrm>
          <a:prstGeom prst="rect">
            <a:avLst/>
          </a:prstGeom>
        </p:spPr>
        <p:txBody>
          <a:bodyPr wrap="square">
            <a:spAutoFit/>
          </a:bodyPr>
          <a:lstStyle/>
          <a:p>
            <a:r>
              <a:rPr lang="en-US" sz="1600" b="1" dirty="0" smtClean="0">
                <a:solidFill>
                  <a:srgbClr val="FF0000"/>
                </a:solidFill>
              </a:rPr>
              <a:t>2012</a:t>
            </a:r>
            <a:endParaRPr lang="en-US" sz="1600" b="1" dirty="0">
              <a:solidFill>
                <a:srgbClr val="FF0000"/>
              </a:solidFill>
            </a:endParaRPr>
          </a:p>
        </p:txBody>
      </p:sp>
      <p:cxnSp>
        <p:nvCxnSpPr>
          <p:cNvPr id="17" name="Straight Arrow Connector 16"/>
          <p:cNvCxnSpPr/>
          <p:nvPr/>
        </p:nvCxnSpPr>
        <p:spPr>
          <a:xfrm flipH="1" flipV="1">
            <a:off x="8732464" y="4762500"/>
            <a:ext cx="151145" cy="260260"/>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2" name="Left Brace 9"/>
          <p:cNvSpPr>
            <a:spLocks/>
          </p:cNvSpPr>
          <p:nvPr/>
        </p:nvSpPr>
        <p:spPr bwMode="auto">
          <a:xfrm rot="5400000" flipH="1">
            <a:off x="7854769" y="4343301"/>
            <a:ext cx="431801" cy="1117601"/>
          </a:xfrm>
          <a:prstGeom prst="leftBrace">
            <a:avLst>
              <a:gd name="adj1" fmla="val 8331"/>
              <a:gd name="adj2" fmla="val 50591"/>
            </a:avLst>
          </a:prstGeom>
          <a:noFill/>
          <a:ln w="57150">
            <a:solidFill>
              <a:srgbClr val="FF0000"/>
            </a:solidFill>
            <a:round/>
            <a:headEnd/>
            <a:tailEnd/>
          </a:ln>
        </p:spPr>
        <p:txBody>
          <a:bodyPr>
            <a:prstTxWarp prst="textNoShape">
              <a:avLst/>
            </a:prstTxWarp>
          </a:bodyPr>
          <a:lstStyle/>
          <a:p>
            <a:pPr eaLnBrk="0" hangingPunct="0"/>
            <a:endParaRPr lang="en-US"/>
          </a:p>
        </p:txBody>
      </p:sp>
      <p:sp>
        <p:nvSpPr>
          <p:cNvPr id="14" name="Rectangle 13"/>
          <p:cNvSpPr/>
          <p:nvPr/>
        </p:nvSpPr>
        <p:spPr>
          <a:xfrm>
            <a:off x="6205165" y="5406023"/>
            <a:ext cx="2527299" cy="338554"/>
          </a:xfrm>
          <a:prstGeom prst="rect">
            <a:avLst/>
          </a:prstGeom>
          <a:solidFill>
            <a:srgbClr val="FFFFFF"/>
          </a:solid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6197600" y="5393210"/>
            <a:ext cx="2527299" cy="338554"/>
          </a:xfrm>
          <a:prstGeom prst="rect">
            <a:avLst/>
          </a:prstGeom>
          <a:noFill/>
        </p:spPr>
        <p:txBody>
          <a:bodyPr wrap="square" rtlCol="0">
            <a:spAutoFit/>
          </a:bodyPr>
          <a:lstStyle/>
          <a:p>
            <a:pPr algn="ctr"/>
            <a:r>
              <a:rPr lang="en-US" sz="1600" b="1" dirty="0" smtClean="0">
                <a:solidFill>
                  <a:srgbClr val="FF0000"/>
                </a:solidFill>
              </a:rPr>
              <a:t>1990-2011: lack of drought </a:t>
            </a:r>
            <a:endParaRPr lang="en-US" sz="1600" b="1" dirty="0">
              <a:solidFill>
                <a:srgbClr val="FF0000"/>
              </a:solidFill>
            </a:endParaRPr>
          </a:p>
        </p:txBody>
      </p:sp>
    </p:spTree>
    <p:extLst>
      <p:ext uri="{BB962C8B-B14F-4D97-AF65-F5344CB8AC3E}">
        <p14:creationId xmlns:p14="http://schemas.microsoft.com/office/powerpoint/2010/main" val="256471282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a:graphicFrameLocks/>
          </p:cNvGraphicFramePr>
          <p:nvPr>
            <p:extLst>
              <p:ext uri="{D42A27DB-BD31-4B8C-83A1-F6EECF244321}">
                <p14:modId xmlns:p14="http://schemas.microsoft.com/office/powerpoint/2010/main" val="3808323272"/>
              </p:ext>
            </p:extLst>
          </p:nvPr>
        </p:nvGraphicFramePr>
        <p:xfrm>
          <a:off x="0" y="2085975"/>
          <a:ext cx="9144000" cy="4772025"/>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2"/>
          <p:cNvSpPr txBox="1">
            <a:spLocks noChangeArrowheads="1"/>
          </p:cNvSpPr>
          <p:nvPr/>
        </p:nvSpPr>
        <p:spPr bwMode="auto">
          <a:xfrm>
            <a:off x="1524000" y="1273175"/>
            <a:ext cx="5435252" cy="707886"/>
          </a:xfrm>
          <a:prstGeom prst="rect">
            <a:avLst/>
          </a:prstGeom>
          <a:noFill/>
          <a:ln w="9525">
            <a:noFill/>
            <a:miter lim="800000"/>
            <a:headEnd/>
            <a:tailEnd/>
          </a:ln>
        </p:spPr>
        <p:txBody>
          <a:bodyPr wrap="none">
            <a:prstTxWarp prst="textNoShape">
              <a:avLst/>
            </a:prstTxWarp>
            <a:spAutoFit/>
          </a:bodyPr>
          <a:lstStyle/>
          <a:p>
            <a:r>
              <a:rPr lang="en-US" sz="4000" b="1" dirty="0">
                <a:solidFill>
                  <a:srgbClr val="008000"/>
                </a:solidFill>
                <a:ea typeface="Arial" pitchFamily="-112" charset="0"/>
                <a:cs typeface="Arial" pitchFamily="-112" charset="0"/>
              </a:rPr>
              <a:t>Des Moines Airport Data</a:t>
            </a:r>
          </a:p>
        </p:txBody>
      </p:sp>
      <p:sp>
        <p:nvSpPr>
          <p:cNvPr id="6" name="TextBox 3"/>
          <p:cNvSpPr txBox="1">
            <a:spLocks noChangeArrowheads="1"/>
          </p:cNvSpPr>
          <p:nvPr/>
        </p:nvSpPr>
        <p:spPr bwMode="auto">
          <a:xfrm>
            <a:off x="808567" y="4118969"/>
            <a:ext cx="1003300" cy="369888"/>
          </a:xfrm>
          <a:prstGeom prst="rect">
            <a:avLst/>
          </a:prstGeom>
          <a:solidFill>
            <a:schemeClr val="bg1"/>
          </a:solidFill>
          <a:ln w="9525">
            <a:noFill/>
            <a:miter lim="800000"/>
            <a:headEnd/>
            <a:tailEnd/>
          </a:ln>
        </p:spPr>
        <p:txBody>
          <a:bodyPr wrap="square">
            <a:prstTxWarp prst="textNoShape">
              <a:avLst/>
            </a:prstTxWarp>
            <a:spAutoFit/>
          </a:bodyPr>
          <a:lstStyle/>
          <a:p>
            <a:r>
              <a:rPr lang="en-US" sz="1800" dirty="0" smtClean="0"/>
              <a:t>1974:  </a:t>
            </a:r>
            <a:r>
              <a:rPr lang="en-US" dirty="0"/>
              <a:t>7</a:t>
            </a:r>
            <a:endParaRPr lang="en-US" sz="1800" dirty="0"/>
          </a:p>
        </p:txBody>
      </p:sp>
      <p:sp>
        <p:nvSpPr>
          <p:cNvPr id="7" name="TextBox 3"/>
          <p:cNvSpPr txBox="1">
            <a:spLocks noChangeArrowheads="1"/>
          </p:cNvSpPr>
          <p:nvPr/>
        </p:nvSpPr>
        <p:spPr bwMode="auto">
          <a:xfrm>
            <a:off x="1951567" y="3932985"/>
            <a:ext cx="1011766" cy="369332"/>
          </a:xfrm>
          <a:prstGeom prst="rect">
            <a:avLst/>
          </a:prstGeom>
          <a:solidFill>
            <a:schemeClr val="bg1"/>
          </a:solidFill>
          <a:ln w="9525">
            <a:noFill/>
            <a:miter lim="800000"/>
            <a:headEnd/>
            <a:tailEnd/>
          </a:ln>
        </p:spPr>
        <p:txBody>
          <a:bodyPr wrap="square">
            <a:prstTxWarp prst="textNoShape">
              <a:avLst/>
            </a:prstTxWarp>
            <a:spAutoFit/>
          </a:bodyPr>
          <a:lstStyle/>
          <a:p>
            <a:r>
              <a:rPr lang="en-US" sz="1800" dirty="0" smtClean="0"/>
              <a:t>1977:  8</a:t>
            </a:r>
            <a:endParaRPr lang="en-US" sz="1800" dirty="0"/>
          </a:p>
        </p:txBody>
      </p:sp>
      <p:sp>
        <p:nvSpPr>
          <p:cNvPr id="8" name="TextBox 3"/>
          <p:cNvSpPr txBox="1">
            <a:spLocks noChangeArrowheads="1"/>
          </p:cNvSpPr>
          <p:nvPr/>
        </p:nvSpPr>
        <p:spPr bwMode="auto">
          <a:xfrm>
            <a:off x="1962150" y="3045817"/>
            <a:ext cx="1143000" cy="369888"/>
          </a:xfrm>
          <a:prstGeom prst="rect">
            <a:avLst/>
          </a:prstGeom>
          <a:solidFill>
            <a:schemeClr val="bg1"/>
          </a:solidFill>
          <a:ln w="9525">
            <a:noFill/>
            <a:miter lim="800000"/>
            <a:headEnd/>
            <a:tailEnd/>
          </a:ln>
        </p:spPr>
        <p:txBody>
          <a:bodyPr>
            <a:prstTxWarp prst="textNoShape">
              <a:avLst/>
            </a:prstTxWarp>
            <a:spAutoFit/>
          </a:bodyPr>
          <a:lstStyle/>
          <a:p>
            <a:r>
              <a:rPr lang="en-US" sz="1800" dirty="0" smtClean="0"/>
              <a:t>1983:  </a:t>
            </a:r>
            <a:r>
              <a:rPr lang="en-US" dirty="0" smtClean="0"/>
              <a:t>13</a:t>
            </a:r>
            <a:endParaRPr lang="en-US" sz="1800" dirty="0"/>
          </a:p>
        </p:txBody>
      </p:sp>
      <p:sp>
        <p:nvSpPr>
          <p:cNvPr id="9" name="TextBox 3"/>
          <p:cNvSpPr txBox="1">
            <a:spLocks noChangeArrowheads="1"/>
          </p:cNvSpPr>
          <p:nvPr/>
        </p:nvSpPr>
        <p:spPr bwMode="auto">
          <a:xfrm>
            <a:off x="4349750" y="3415705"/>
            <a:ext cx="1143000" cy="369888"/>
          </a:xfrm>
          <a:prstGeom prst="rect">
            <a:avLst/>
          </a:prstGeom>
          <a:solidFill>
            <a:schemeClr val="bg1"/>
          </a:solidFill>
          <a:ln w="9525">
            <a:noFill/>
            <a:miter lim="800000"/>
            <a:headEnd/>
            <a:tailEnd/>
          </a:ln>
        </p:spPr>
        <p:txBody>
          <a:bodyPr>
            <a:prstTxWarp prst="textNoShape">
              <a:avLst/>
            </a:prstTxWarp>
            <a:spAutoFit/>
          </a:bodyPr>
          <a:lstStyle/>
          <a:p>
            <a:r>
              <a:rPr lang="en-US" sz="1800" dirty="0" smtClean="0"/>
              <a:t>1988:  </a:t>
            </a:r>
            <a:r>
              <a:rPr lang="en-US" dirty="0" smtClean="0"/>
              <a:t>10</a:t>
            </a:r>
            <a:endParaRPr lang="en-US" sz="1800" dirty="0"/>
          </a:p>
        </p:txBody>
      </p:sp>
      <p:sp>
        <p:nvSpPr>
          <p:cNvPr id="11" name="Left Brace 9"/>
          <p:cNvSpPr>
            <a:spLocks/>
          </p:cNvSpPr>
          <p:nvPr/>
        </p:nvSpPr>
        <p:spPr bwMode="auto">
          <a:xfrm rot="5400000">
            <a:off x="6112933" y="3459627"/>
            <a:ext cx="762000" cy="4051300"/>
          </a:xfrm>
          <a:prstGeom prst="leftBrace">
            <a:avLst>
              <a:gd name="adj1" fmla="val 8331"/>
              <a:gd name="adj2" fmla="val 50278"/>
            </a:avLst>
          </a:prstGeom>
          <a:noFill/>
          <a:ln w="57150">
            <a:solidFill>
              <a:srgbClr val="FF0000"/>
            </a:solidFill>
            <a:round/>
            <a:headEnd/>
            <a:tailEnd/>
          </a:ln>
        </p:spPr>
        <p:txBody>
          <a:bodyPr>
            <a:prstTxWarp prst="textNoShape">
              <a:avLst/>
            </a:prstTxWarp>
          </a:bodyPr>
          <a:lstStyle/>
          <a:p>
            <a:pPr eaLnBrk="0" hangingPunct="0"/>
            <a:endParaRPr lang="en-US"/>
          </a:p>
        </p:txBody>
      </p:sp>
      <p:sp>
        <p:nvSpPr>
          <p:cNvPr id="12" name="TextBox 11"/>
          <p:cNvSpPr txBox="1"/>
          <p:nvPr/>
        </p:nvSpPr>
        <p:spPr>
          <a:xfrm>
            <a:off x="6959251" y="3203320"/>
            <a:ext cx="1731781" cy="369332"/>
          </a:xfrm>
          <a:prstGeom prst="rect">
            <a:avLst/>
          </a:prstGeom>
          <a:solidFill>
            <a:srgbClr val="FFFFFF"/>
          </a:solidFill>
        </p:spPr>
        <p:txBody>
          <a:bodyPr wrap="square" rtlCol="0">
            <a:spAutoFit/>
          </a:bodyPr>
          <a:lstStyle/>
          <a:p>
            <a:pPr algn="ctr"/>
            <a:r>
              <a:rPr lang="en-US" dirty="0" smtClean="0"/>
              <a:t>11 days in 2012</a:t>
            </a:r>
            <a:endParaRPr lang="en-US" dirty="0"/>
          </a:p>
        </p:txBody>
      </p:sp>
      <p:sp>
        <p:nvSpPr>
          <p:cNvPr id="13" name="TextBox 11"/>
          <p:cNvSpPr txBox="1">
            <a:spLocks noChangeArrowheads="1"/>
          </p:cNvSpPr>
          <p:nvPr/>
        </p:nvSpPr>
        <p:spPr bwMode="auto">
          <a:xfrm>
            <a:off x="4876799" y="4564648"/>
            <a:ext cx="3272367" cy="369888"/>
          </a:xfrm>
          <a:prstGeom prst="rect">
            <a:avLst/>
          </a:prstGeom>
          <a:solidFill>
            <a:schemeClr val="bg1"/>
          </a:solidFill>
          <a:ln w="9525">
            <a:noFill/>
            <a:miter lim="800000"/>
            <a:headEnd/>
            <a:tailEnd/>
          </a:ln>
        </p:spPr>
        <p:txBody>
          <a:bodyPr wrap="square">
            <a:prstTxWarp prst="textNoShape">
              <a:avLst/>
            </a:prstTxWarp>
            <a:spAutoFit/>
          </a:bodyPr>
          <a:lstStyle/>
          <a:p>
            <a:pPr algn="ctr"/>
            <a:r>
              <a:rPr lang="en-US" sz="1800" dirty="0"/>
              <a:t>6 days ≥ 100</a:t>
            </a:r>
            <a:r>
              <a:rPr lang="en-US" sz="1800" baseline="30000" dirty="0"/>
              <a:t>o</a:t>
            </a:r>
            <a:r>
              <a:rPr lang="en-US" sz="1800" dirty="0"/>
              <a:t>F </a:t>
            </a:r>
            <a:r>
              <a:rPr lang="en-US" sz="1800" dirty="0" smtClean="0"/>
              <a:t>in 23 </a:t>
            </a:r>
            <a:r>
              <a:rPr lang="en-US" sz="1800" dirty="0"/>
              <a:t>years</a:t>
            </a:r>
          </a:p>
        </p:txBody>
      </p:sp>
    </p:spTree>
    <p:extLst>
      <p:ext uri="{BB962C8B-B14F-4D97-AF65-F5344CB8AC3E}">
        <p14:creationId xmlns:p14="http://schemas.microsoft.com/office/powerpoint/2010/main" val="6871911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lobal T project.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9441" y="1219200"/>
            <a:ext cx="6964758" cy="5537199"/>
          </a:xfrm>
          <a:prstGeom prst="rect">
            <a:avLst/>
          </a:prstGeom>
        </p:spPr>
      </p:pic>
      <p:sp>
        <p:nvSpPr>
          <p:cNvPr id="3" name="TextBox 2"/>
          <p:cNvSpPr txBox="1"/>
          <p:nvPr/>
        </p:nvSpPr>
        <p:spPr>
          <a:xfrm>
            <a:off x="304800" y="6550223"/>
            <a:ext cx="2832100" cy="307777"/>
          </a:xfrm>
          <a:prstGeom prst="rect">
            <a:avLst/>
          </a:prstGeom>
          <a:noFill/>
        </p:spPr>
        <p:txBody>
          <a:bodyPr wrap="square" rtlCol="0">
            <a:spAutoFit/>
          </a:bodyPr>
          <a:lstStyle/>
          <a:p>
            <a:r>
              <a:rPr lang="en-US" sz="1400" dirty="0" smtClean="0"/>
              <a:t>2014 National Climate Assessment</a:t>
            </a:r>
            <a:endParaRPr lang="en-US" sz="1400" dirty="0"/>
          </a:p>
        </p:txBody>
      </p:sp>
    </p:spTree>
    <p:extLst>
      <p:ext uri="{BB962C8B-B14F-4D97-AF65-F5344CB8AC3E}">
        <p14:creationId xmlns:p14="http://schemas.microsoft.com/office/powerpoint/2010/main" val="20737474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owa.hayhoe.narccap.1yr.apr.sep.pcp.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00" y="1827464"/>
            <a:ext cx="6605461" cy="5030535"/>
          </a:xfrm>
          <a:prstGeom prst="rect">
            <a:avLst/>
          </a:prstGeom>
        </p:spPr>
      </p:pic>
      <p:sp>
        <p:nvSpPr>
          <p:cNvPr id="3" name="TextBox 2"/>
          <p:cNvSpPr txBox="1"/>
          <p:nvPr/>
        </p:nvSpPr>
        <p:spPr>
          <a:xfrm>
            <a:off x="0" y="1168400"/>
            <a:ext cx="9144000" cy="523220"/>
          </a:xfrm>
          <a:prstGeom prst="rect">
            <a:avLst/>
          </a:prstGeom>
          <a:noFill/>
        </p:spPr>
        <p:txBody>
          <a:bodyPr wrap="square" rtlCol="0">
            <a:spAutoFit/>
          </a:bodyPr>
          <a:lstStyle/>
          <a:p>
            <a:pPr algn="ctr"/>
            <a:r>
              <a:rPr lang="en-US" sz="2800" b="1" dirty="0" smtClean="0">
                <a:solidFill>
                  <a:srgbClr val="3C4DE1"/>
                </a:solidFill>
              </a:rPr>
              <a:t>Future Variability in Growing Season Precipitation for Iowa</a:t>
            </a:r>
            <a:endParaRPr lang="en-US" sz="2800" b="1" dirty="0">
              <a:solidFill>
                <a:srgbClr val="3C4DE1"/>
              </a:solidFill>
            </a:endParaRPr>
          </a:p>
        </p:txBody>
      </p:sp>
      <p:sp>
        <p:nvSpPr>
          <p:cNvPr id="4" name="TextBox 3"/>
          <p:cNvSpPr txBox="1"/>
          <p:nvPr/>
        </p:nvSpPr>
        <p:spPr>
          <a:xfrm>
            <a:off x="6946900" y="2925177"/>
            <a:ext cx="2006600" cy="584776"/>
          </a:xfrm>
          <a:prstGeom prst="rect">
            <a:avLst/>
          </a:prstGeom>
          <a:solidFill>
            <a:srgbClr val="FFFFFF"/>
          </a:solidFill>
        </p:spPr>
        <p:txBody>
          <a:bodyPr wrap="square" rtlCol="0">
            <a:spAutoFit/>
          </a:bodyPr>
          <a:lstStyle/>
          <a:p>
            <a:pPr algn="ctr"/>
            <a:r>
              <a:rPr lang="en-US" sz="1600" b="1" dirty="0" smtClean="0">
                <a:solidFill>
                  <a:srgbClr val="FF0000"/>
                </a:solidFill>
              </a:rPr>
              <a:t>More intense rain events</a:t>
            </a:r>
            <a:endParaRPr lang="en-US" sz="1600" b="1" dirty="0">
              <a:solidFill>
                <a:srgbClr val="FF0000"/>
              </a:solidFill>
            </a:endParaRPr>
          </a:p>
        </p:txBody>
      </p:sp>
      <p:sp>
        <p:nvSpPr>
          <p:cNvPr id="5" name="TextBox 4"/>
          <p:cNvSpPr txBox="1"/>
          <p:nvPr/>
        </p:nvSpPr>
        <p:spPr>
          <a:xfrm>
            <a:off x="6845300" y="6070600"/>
            <a:ext cx="2260600" cy="338554"/>
          </a:xfrm>
          <a:prstGeom prst="rect">
            <a:avLst/>
          </a:prstGeom>
          <a:solidFill>
            <a:srgbClr val="FFFFFF"/>
          </a:solidFill>
        </p:spPr>
        <p:txBody>
          <a:bodyPr wrap="square" rtlCol="0">
            <a:spAutoFit/>
          </a:bodyPr>
          <a:lstStyle/>
          <a:p>
            <a:pPr algn="ctr"/>
            <a:r>
              <a:rPr lang="en-US" sz="1600" b="1" dirty="0" smtClean="0">
                <a:solidFill>
                  <a:srgbClr val="FF0000"/>
                </a:solidFill>
              </a:rPr>
              <a:t>More extreme droughts</a:t>
            </a:r>
            <a:endParaRPr lang="en-US" sz="1600" b="1" dirty="0">
              <a:solidFill>
                <a:srgbClr val="FF0000"/>
              </a:solidFill>
            </a:endParaRPr>
          </a:p>
        </p:txBody>
      </p:sp>
      <p:sp>
        <p:nvSpPr>
          <p:cNvPr id="7" name="TextBox 6"/>
          <p:cNvSpPr txBox="1"/>
          <p:nvPr/>
        </p:nvSpPr>
        <p:spPr>
          <a:xfrm>
            <a:off x="0" y="6550223"/>
            <a:ext cx="1410212" cy="307777"/>
          </a:xfrm>
          <a:prstGeom prst="rect">
            <a:avLst/>
          </a:prstGeom>
          <a:noFill/>
        </p:spPr>
        <p:txBody>
          <a:bodyPr wrap="none" rtlCol="0">
            <a:spAutoFit/>
          </a:bodyPr>
          <a:lstStyle/>
          <a:p>
            <a:r>
              <a:rPr lang="en-US" sz="1400" dirty="0" smtClean="0"/>
              <a:t>CJ Anderson, ISU</a:t>
            </a:r>
            <a:endParaRPr lang="en-US" sz="1400" dirty="0"/>
          </a:p>
        </p:txBody>
      </p:sp>
    </p:spTree>
    <p:extLst>
      <p:ext uri="{BB962C8B-B14F-4D97-AF65-F5344CB8AC3E}">
        <p14:creationId xmlns:p14="http://schemas.microsoft.com/office/powerpoint/2010/main" val="2526840203"/>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owa.hayhoe.narccap.1yr.apr.sep.pcp.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00" y="1827464"/>
            <a:ext cx="6605461" cy="5030535"/>
          </a:xfrm>
          <a:prstGeom prst="rect">
            <a:avLst/>
          </a:prstGeom>
        </p:spPr>
      </p:pic>
      <p:sp>
        <p:nvSpPr>
          <p:cNvPr id="3" name="TextBox 2"/>
          <p:cNvSpPr txBox="1"/>
          <p:nvPr/>
        </p:nvSpPr>
        <p:spPr>
          <a:xfrm>
            <a:off x="0" y="1168400"/>
            <a:ext cx="9144000" cy="523220"/>
          </a:xfrm>
          <a:prstGeom prst="rect">
            <a:avLst/>
          </a:prstGeom>
          <a:noFill/>
        </p:spPr>
        <p:txBody>
          <a:bodyPr wrap="square" rtlCol="0">
            <a:spAutoFit/>
          </a:bodyPr>
          <a:lstStyle/>
          <a:p>
            <a:pPr algn="ctr"/>
            <a:r>
              <a:rPr lang="en-US" sz="2800" b="1" dirty="0" smtClean="0">
                <a:solidFill>
                  <a:srgbClr val="3C4DE1"/>
                </a:solidFill>
              </a:rPr>
              <a:t>Future Variability in Growing Season Precipitation for Iowa</a:t>
            </a:r>
            <a:endParaRPr lang="en-US" sz="2800" b="1" dirty="0">
              <a:solidFill>
                <a:srgbClr val="3C4DE1"/>
              </a:solidFill>
            </a:endParaRPr>
          </a:p>
        </p:txBody>
      </p:sp>
      <p:sp>
        <p:nvSpPr>
          <p:cNvPr id="5" name="TextBox 4"/>
          <p:cNvSpPr txBox="1"/>
          <p:nvPr/>
        </p:nvSpPr>
        <p:spPr>
          <a:xfrm>
            <a:off x="6845300" y="6070600"/>
            <a:ext cx="2260600" cy="338554"/>
          </a:xfrm>
          <a:prstGeom prst="rect">
            <a:avLst/>
          </a:prstGeom>
          <a:solidFill>
            <a:srgbClr val="FFFFFF"/>
          </a:solidFill>
        </p:spPr>
        <p:txBody>
          <a:bodyPr wrap="square" rtlCol="0">
            <a:spAutoFit/>
          </a:bodyPr>
          <a:lstStyle/>
          <a:p>
            <a:pPr algn="ctr"/>
            <a:r>
              <a:rPr lang="en-US" sz="1600" b="1" dirty="0" smtClean="0">
                <a:solidFill>
                  <a:srgbClr val="FF0000"/>
                </a:solidFill>
              </a:rPr>
              <a:t>More extreme droughts</a:t>
            </a:r>
            <a:endParaRPr lang="en-US" sz="1600" b="1" dirty="0">
              <a:solidFill>
                <a:srgbClr val="FF0000"/>
              </a:solidFill>
            </a:endParaRPr>
          </a:p>
        </p:txBody>
      </p:sp>
      <p:sp>
        <p:nvSpPr>
          <p:cNvPr id="7" name="TextBox 6"/>
          <p:cNvSpPr txBox="1"/>
          <p:nvPr/>
        </p:nvSpPr>
        <p:spPr>
          <a:xfrm>
            <a:off x="0" y="6550223"/>
            <a:ext cx="1410212" cy="307777"/>
          </a:xfrm>
          <a:prstGeom prst="rect">
            <a:avLst/>
          </a:prstGeom>
          <a:noFill/>
        </p:spPr>
        <p:txBody>
          <a:bodyPr wrap="none" rtlCol="0">
            <a:spAutoFit/>
          </a:bodyPr>
          <a:lstStyle/>
          <a:p>
            <a:r>
              <a:rPr lang="en-US" sz="1400" dirty="0" smtClean="0"/>
              <a:t>CJ Anderson, ISU</a:t>
            </a:r>
            <a:endParaRPr lang="en-US" sz="1400" dirty="0"/>
          </a:p>
        </p:txBody>
      </p:sp>
      <p:cxnSp>
        <p:nvCxnSpPr>
          <p:cNvPr id="8" name="Straight Connector 7"/>
          <p:cNvCxnSpPr/>
          <p:nvPr/>
        </p:nvCxnSpPr>
        <p:spPr>
          <a:xfrm flipV="1">
            <a:off x="3898900" y="5041900"/>
            <a:ext cx="977900" cy="127000"/>
          </a:xfrm>
          <a:prstGeom prst="line">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4876800" y="4787900"/>
            <a:ext cx="1968500" cy="254000"/>
          </a:xfrm>
          <a:prstGeom prst="line">
            <a:avLst/>
          </a:prstGeom>
          <a:ln w="76200" cmpd="sng">
            <a:solidFill>
              <a:srgbClr val="FF0000"/>
            </a:solidFill>
            <a:prstDash val="sysDash"/>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4914900" y="3378200"/>
            <a:ext cx="0" cy="3172023"/>
          </a:xfrm>
          <a:prstGeom prst="line">
            <a:avLst/>
          </a:prstGeom>
          <a:ln w="57150" cmpd="sng">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3898900" y="3609201"/>
            <a:ext cx="3048000" cy="7112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3797300" y="5664200"/>
            <a:ext cx="3149600" cy="4064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6946900" y="3964801"/>
            <a:ext cx="2006600" cy="276999"/>
          </a:xfrm>
          <a:prstGeom prst="rect">
            <a:avLst/>
          </a:prstGeom>
          <a:solidFill>
            <a:srgbClr val="FFFFFF"/>
          </a:solidFill>
        </p:spPr>
        <p:txBody>
          <a:bodyPr wrap="square" rtlCol="0">
            <a:spAutoFit/>
          </a:bodyPr>
          <a:lstStyle/>
          <a:p>
            <a:pPr algn="ctr"/>
            <a:r>
              <a:rPr lang="en-US" sz="1200" b="1" dirty="0" smtClean="0">
                <a:solidFill>
                  <a:srgbClr val="FF0000"/>
                </a:solidFill>
              </a:rPr>
              <a:t>Lines drawn by eye</a:t>
            </a:r>
            <a:endParaRPr lang="en-US" sz="1200" b="1" dirty="0">
              <a:solidFill>
                <a:srgbClr val="FF0000"/>
              </a:solidFill>
            </a:endParaRPr>
          </a:p>
        </p:txBody>
      </p:sp>
      <p:cxnSp>
        <p:nvCxnSpPr>
          <p:cNvPr id="12" name="Straight Arrow Connector 11"/>
          <p:cNvCxnSpPr/>
          <p:nvPr/>
        </p:nvCxnSpPr>
        <p:spPr>
          <a:xfrm flipH="1" flipV="1">
            <a:off x="6946900" y="3708400"/>
            <a:ext cx="279400" cy="1524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H="1">
            <a:off x="6946900" y="4318000"/>
            <a:ext cx="381000" cy="4699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H="1">
            <a:off x="6972300" y="4241800"/>
            <a:ext cx="903161" cy="16764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6946900" y="2925177"/>
            <a:ext cx="2006600" cy="584776"/>
          </a:xfrm>
          <a:prstGeom prst="rect">
            <a:avLst/>
          </a:prstGeom>
          <a:solidFill>
            <a:srgbClr val="FFFFFF"/>
          </a:solidFill>
        </p:spPr>
        <p:txBody>
          <a:bodyPr wrap="square" rtlCol="0">
            <a:spAutoFit/>
          </a:bodyPr>
          <a:lstStyle/>
          <a:p>
            <a:pPr algn="ctr"/>
            <a:r>
              <a:rPr lang="en-US" sz="1600" b="1" dirty="0" smtClean="0">
                <a:solidFill>
                  <a:srgbClr val="FF0000"/>
                </a:solidFill>
              </a:rPr>
              <a:t>More intense rain events</a:t>
            </a:r>
            <a:endParaRPr lang="en-US" sz="1600" b="1" dirty="0">
              <a:solidFill>
                <a:srgbClr val="FF0000"/>
              </a:solidFill>
            </a:endParaRPr>
          </a:p>
        </p:txBody>
      </p:sp>
    </p:spTree>
    <p:extLst>
      <p:ext uri="{BB962C8B-B14F-4D97-AF65-F5344CB8AC3E}">
        <p14:creationId xmlns:p14="http://schemas.microsoft.com/office/powerpoint/2010/main" val="3941128221"/>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3780940985"/>
              </p:ext>
            </p:extLst>
          </p:nvPr>
        </p:nvGraphicFramePr>
        <p:xfrm>
          <a:off x="0" y="1261533"/>
          <a:ext cx="9144000" cy="55964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24153345"/>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9900" y="1536700"/>
            <a:ext cx="8242300" cy="5539978"/>
          </a:xfrm>
          <a:prstGeom prst="rect">
            <a:avLst/>
          </a:prstGeom>
          <a:noFill/>
        </p:spPr>
        <p:txBody>
          <a:bodyPr wrap="square" rtlCol="0">
            <a:spAutoFit/>
          </a:bodyPr>
          <a:lstStyle/>
          <a:p>
            <a:r>
              <a:rPr lang="en-US" sz="2400" b="1" dirty="0" smtClean="0">
                <a:solidFill>
                  <a:srgbClr val="0067AC"/>
                </a:solidFill>
              </a:rPr>
              <a:t>How will climate change impact building energy use in Chicago?</a:t>
            </a:r>
          </a:p>
          <a:p>
            <a:endParaRPr lang="en-US" dirty="0">
              <a:solidFill>
                <a:srgbClr val="008000"/>
              </a:solidFill>
            </a:endParaRPr>
          </a:p>
          <a:p>
            <a:r>
              <a:rPr lang="en-US" sz="2400" dirty="0" smtClean="0">
                <a:solidFill>
                  <a:srgbClr val="708F24"/>
                </a:solidFill>
              </a:rPr>
              <a:t>Use </a:t>
            </a:r>
            <a:r>
              <a:rPr lang="en-US" sz="2400" b="1" i="1" dirty="0" smtClean="0">
                <a:solidFill>
                  <a:srgbClr val="708F24"/>
                </a:solidFill>
              </a:rPr>
              <a:t>Energy Plus v. 7.2</a:t>
            </a:r>
            <a:r>
              <a:rPr lang="en-US" sz="2400" dirty="0" smtClean="0">
                <a:solidFill>
                  <a:srgbClr val="708F24"/>
                </a:solidFill>
              </a:rPr>
              <a:t> building energy simulation model </a:t>
            </a:r>
            <a:r>
              <a:rPr lang="en-US" sz="2400" dirty="0">
                <a:solidFill>
                  <a:srgbClr val="708F24"/>
                </a:solidFill>
              </a:rPr>
              <a:t>(DOE) </a:t>
            </a:r>
            <a:endParaRPr lang="en-US" sz="2400" dirty="0" smtClean="0">
              <a:solidFill>
                <a:srgbClr val="708F24"/>
              </a:solidFill>
            </a:endParaRPr>
          </a:p>
          <a:p>
            <a:endParaRPr lang="en-US" sz="2400" dirty="0">
              <a:solidFill>
                <a:srgbClr val="708F24"/>
              </a:solidFill>
            </a:endParaRPr>
          </a:p>
          <a:p>
            <a:r>
              <a:rPr lang="en-US" sz="2400" dirty="0" smtClean="0">
                <a:solidFill>
                  <a:srgbClr val="708F24"/>
                </a:solidFill>
              </a:rPr>
              <a:t>Use multiple realizations of the climate of 2050 by multiple combinations of global and regional climate models </a:t>
            </a:r>
          </a:p>
          <a:p>
            <a:endParaRPr lang="en-US" sz="2400" dirty="0">
              <a:solidFill>
                <a:srgbClr val="708F24"/>
              </a:solidFill>
            </a:endParaRPr>
          </a:p>
          <a:p>
            <a:r>
              <a:rPr lang="en-US" sz="2400" dirty="0" smtClean="0">
                <a:solidFill>
                  <a:srgbClr val="708F24"/>
                </a:solidFill>
              </a:rPr>
              <a:t>Use multiple building types (e.g., medium office, secondary school, stand-alone retail) </a:t>
            </a:r>
          </a:p>
          <a:p>
            <a:endParaRPr lang="en-US" sz="2400" dirty="0">
              <a:solidFill>
                <a:srgbClr val="708F24"/>
              </a:solidFill>
            </a:endParaRPr>
          </a:p>
          <a:p>
            <a:r>
              <a:rPr lang="en-US" sz="2400" dirty="0" smtClean="0">
                <a:solidFill>
                  <a:srgbClr val="708F24"/>
                </a:solidFill>
              </a:rPr>
              <a:t>Calculate the change in average energy use between two 30-year periods (1971-2000 and 2041-2070)</a:t>
            </a:r>
          </a:p>
          <a:p>
            <a:endParaRPr lang="en-US" dirty="0" smtClean="0"/>
          </a:p>
          <a:p>
            <a:r>
              <a:rPr lang="en-US" dirty="0" smtClean="0"/>
              <a:t> </a:t>
            </a:r>
          </a:p>
          <a:p>
            <a:endParaRPr lang="en-US" dirty="0"/>
          </a:p>
          <a:p>
            <a:endParaRPr lang="en-US" dirty="0"/>
          </a:p>
        </p:txBody>
      </p:sp>
    </p:spTree>
    <p:extLst>
      <p:ext uri="{BB962C8B-B14F-4D97-AF65-F5344CB8AC3E}">
        <p14:creationId xmlns:p14="http://schemas.microsoft.com/office/powerpoint/2010/main" val="284585129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48266"/>
            <a:ext cx="8229600" cy="931862"/>
          </a:xfrm>
        </p:spPr>
        <p:txBody>
          <a:bodyPr/>
          <a:lstStyle/>
          <a:p>
            <a:pPr algn="ctr"/>
            <a:r>
              <a:rPr lang="en-US" dirty="0" smtClean="0"/>
              <a:t>Global CO</a:t>
            </a:r>
            <a:r>
              <a:rPr lang="en-US" baseline="-25000" dirty="0" smtClean="0"/>
              <a:t>2</a:t>
            </a:r>
            <a:r>
              <a:rPr lang="en-US" dirty="0" smtClean="0"/>
              <a:t> and  Mean Temperature</a:t>
            </a:r>
            <a:endParaRPr lang="en-US" dirty="0"/>
          </a:p>
        </p:txBody>
      </p:sp>
      <p:pic>
        <p:nvPicPr>
          <p:cNvPr id="4" name="Picture 3" descr="NASA global mean temperature.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8134" y="2589211"/>
            <a:ext cx="5757332" cy="3998385"/>
          </a:xfrm>
          <a:prstGeom prst="rect">
            <a:avLst/>
          </a:prstGeom>
        </p:spPr>
      </p:pic>
      <p:pic>
        <p:nvPicPr>
          <p:cNvPr id="3" name="Picture 2" descr="CO2 level.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14633"/>
            <a:ext cx="3268133" cy="2628911"/>
          </a:xfrm>
          <a:prstGeom prst="rect">
            <a:avLst/>
          </a:prstGeom>
        </p:spPr>
      </p:pic>
      <p:sp>
        <p:nvSpPr>
          <p:cNvPr id="5" name="TextBox 4"/>
          <p:cNvSpPr txBox="1"/>
          <p:nvPr/>
        </p:nvSpPr>
        <p:spPr>
          <a:xfrm>
            <a:off x="7958667" y="6506131"/>
            <a:ext cx="1185333" cy="369332"/>
          </a:xfrm>
          <a:prstGeom prst="rect">
            <a:avLst/>
          </a:prstGeom>
          <a:noFill/>
        </p:spPr>
        <p:txBody>
          <a:bodyPr wrap="square" rtlCol="0">
            <a:spAutoFit/>
          </a:bodyPr>
          <a:lstStyle/>
          <a:p>
            <a:r>
              <a:rPr lang="en-US" b="1" dirty="0" smtClean="0">
                <a:solidFill>
                  <a:srgbClr val="000090"/>
                </a:solidFill>
              </a:rPr>
              <a:t>NASA</a:t>
            </a:r>
            <a:endParaRPr lang="en-US" b="1" dirty="0">
              <a:solidFill>
                <a:srgbClr val="000090"/>
              </a:solidFill>
            </a:endParaRPr>
          </a:p>
        </p:txBody>
      </p:sp>
      <p:sp>
        <p:nvSpPr>
          <p:cNvPr id="6" name="TextBox 5"/>
          <p:cNvSpPr txBox="1"/>
          <p:nvPr/>
        </p:nvSpPr>
        <p:spPr>
          <a:xfrm>
            <a:off x="287867" y="4358878"/>
            <a:ext cx="1185333" cy="369332"/>
          </a:xfrm>
          <a:prstGeom prst="rect">
            <a:avLst/>
          </a:prstGeom>
          <a:noFill/>
        </p:spPr>
        <p:txBody>
          <a:bodyPr wrap="square" rtlCol="0">
            <a:spAutoFit/>
          </a:bodyPr>
          <a:lstStyle/>
          <a:p>
            <a:r>
              <a:rPr lang="en-US" b="1" dirty="0" smtClean="0">
                <a:solidFill>
                  <a:srgbClr val="000090"/>
                </a:solidFill>
              </a:rPr>
              <a:t>NOAA</a:t>
            </a:r>
            <a:endParaRPr lang="en-US" b="1" dirty="0">
              <a:solidFill>
                <a:srgbClr val="000090"/>
              </a:solidFill>
            </a:endParaRPr>
          </a:p>
        </p:txBody>
      </p:sp>
      <p:sp>
        <p:nvSpPr>
          <p:cNvPr id="7" name="TextBox 6"/>
          <p:cNvSpPr txBox="1"/>
          <p:nvPr/>
        </p:nvSpPr>
        <p:spPr>
          <a:xfrm>
            <a:off x="287867" y="5028803"/>
            <a:ext cx="2726267" cy="1477328"/>
          </a:xfrm>
          <a:prstGeom prst="rect">
            <a:avLst/>
          </a:prstGeom>
          <a:noFill/>
        </p:spPr>
        <p:txBody>
          <a:bodyPr wrap="square" rtlCol="0">
            <a:spAutoFit/>
          </a:bodyPr>
          <a:lstStyle/>
          <a:p>
            <a:r>
              <a:rPr lang="en-US" b="1" dirty="0" smtClean="0">
                <a:solidFill>
                  <a:srgbClr val="FF0000"/>
                </a:solidFill>
              </a:rPr>
              <a:t>February 2013 was the 336 consecutive month with global temperature above the long term average</a:t>
            </a:r>
            <a:endParaRPr lang="en-US" b="1" dirty="0">
              <a:solidFill>
                <a:srgbClr val="FF0000"/>
              </a:solidFill>
            </a:endParaRPr>
          </a:p>
        </p:txBody>
      </p:sp>
      <p:cxnSp>
        <p:nvCxnSpPr>
          <p:cNvPr id="9" name="Straight Connector 8"/>
          <p:cNvCxnSpPr/>
          <p:nvPr/>
        </p:nvCxnSpPr>
        <p:spPr>
          <a:xfrm flipV="1">
            <a:off x="3979333" y="4859867"/>
            <a:ext cx="2133600" cy="1083733"/>
          </a:xfrm>
          <a:prstGeom prst="line">
            <a:avLst/>
          </a:prstGeom>
          <a:ln w="76200" cmpd="sng">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6112933" y="4859867"/>
            <a:ext cx="1032933" cy="168936"/>
          </a:xfrm>
          <a:prstGeom prst="line">
            <a:avLst/>
          </a:prstGeom>
          <a:ln w="76200" cmpd="sng">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V="1">
            <a:off x="7078133" y="2980267"/>
            <a:ext cx="1727200" cy="2048536"/>
          </a:xfrm>
          <a:prstGeom prst="line">
            <a:avLst/>
          </a:prstGeom>
          <a:ln w="76200" cmpd="sng">
            <a:solidFill>
              <a:srgbClr val="FF66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51178963"/>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3874523998"/>
              </p:ext>
            </p:extLst>
          </p:nvPr>
        </p:nvGraphicFramePr>
        <p:xfrm>
          <a:off x="58208" y="1202268"/>
          <a:ext cx="4478867" cy="27855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p:cNvGraphicFramePr/>
          <p:nvPr>
            <p:extLst>
              <p:ext uri="{D42A27DB-BD31-4B8C-83A1-F6EECF244321}">
                <p14:modId xmlns:p14="http://schemas.microsoft.com/office/powerpoint/2010/main" val="1151514762"/>
              </p:ext>
            </p:extLst>
          </p:nvPr>
        </p:nvGraphicFramePr>
        <p:xfrm>
          <a:off x="4410075" y="3911600"/>
          <a:ext cx="4665133" cy="2844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5942541" y="3471222"/>
            <a:ext cx="3132667" cy="307777"/>
          </a:xfrm>
          <a:prstGeom prst="rect">
            <a:avLst/>
          </a:prstGeom>
          <a:noFill/>
        </p:spPr>
        <p:txBody>
          <a:bodyPr wrap="square" rtlCol="0">
            <a:spAutoFit/>
          </a:bodyPr>
          <a:lstStyle/>
          <a:p>
            <a:r>
              <a:rPr lang="en-US" sz="1400" dirty="0" smtClean="0">
                <a:solidFill>
                  <a:srgbClr val="708F24"/>
                </a:solidFill>
              </a:rPr>
              <a:t>Calculations by Shannon Patton</a:t>
            </a:r>
            <a:endParaRPr lang="en-US" sz="1400" dirty="0">
              <a:solidFill>
                <a:srgbClr val="708F24"/>
              </a:solidFill>
            </a:endParaRPr>
          </a:p>
        </p:txBody>
      </p:sp>
      <p:sp>
        <p:nvSpPr>
          <p:cNvPr id="6" name="Title 6"/>
          <p:cNvSpPr>
            <a:spLocks noGrp="1"/>
          </p:cNvSpPr>
          <p:nvPr>
            <p:ph type="title"/>
          </p:nvPr>
        </p:nvSpPr>
        <p:spPr>
          <a:xfrm>
            <a:off x="5012267" y="1346200"/>
            <a:ext cx="3911600" cy="931862"/>
          </a:xfrm>
        </p:spPr>
        <p:txBody>
          <a:bodyPr>
            <a:normAutofit fontScale="90000"/>
          </a:bodyPr>
          <a:lstStyle/>
          <a:p>
            <a:r>
              <a:rPr lang="en-US" dirty="0" smtClean="0"/>
              <a:t>Projected Energy Changes,</a:t>
            </a:r>
            <a:r>
              <a:rPr lang="en-US" dirty="0"/>
              <a:t> </a:t>
            </a:r>
            <a:r>
              <a:rPr lang="en-US" sz="3600" dirty="0" smtClean="0"/>
              <a:t>Chicago</a:t>
            </a:r>
            <a:endParaRPr lang="en-US" dirty="0"/>
          </a:p>
        </p:txBody>
      </p:sp>
      <p:pic>
        <p:nvPicPr>
          <p:cNvPr id="2" name="Picture 1" descr="Building types.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8257" y="4080933"/>
            <a:ext cx="2063343" cy="2743201"/>
          </a:xfrm>
          <a:prstGeom prst="rect">
            <a:avLst/>
          </a:prstGeom>
        </p:spPr>
      </p:pic>
      <p:sp>
        <p:nvSpPr>
          <p:cNvPr id="7" name="TextBox 6"/>
          <p:cNvSpPr txBox="1"/>
          <p:nvPr/>
        </p:nvSpPr>
        <p:spPr>
          <a:xfrm>
            <a:off x="220133" y="4842933"/>
            <a:ext cx="1490134" cy="830997"/>
          </a:xfrm>
          <a:prstGeom prst="rect">
            <a:avLst/>
          </a:prstGeom>
          <a:noFill/>
        </p:spPr>
        <p:txBody>
          <a:bodyPr wrap="square" rtlCol="0">
            <a:spAutoFit/>
          </a:bodyPr>
          <a:lstStyle/>
          <a:p>
            <a:r>
              <a:rPr lang="en-US" sz="1600" b="1" i="1" dirty="0" smtClean="0">
                <a:solidFill>
                  <a:srgbClr val="0067AC"/>
                </a:solidFill>
              </a:rPr>
              <a:t>Energy Plus </a:t>
            </a:r>
            <a:r>
              <a:rPr lang="en-US" sz="1600" dirty="0" smtClean="0">
                <a:solidFill>
                  <a:srgbClr val="0067AC"/>
                </a:solidFill>
              </a:rPr>
              <a:t>has 16 building types</a:t>
            </a:r>
            <a:endParaRPr lang="en-US" sz="1600" dirty="0">
              <a:solidFill>
                <a:srgbClr val="0067AC"/>
              </a:solidFill>
            </a:endParaRPr>
          </a:p>
        </p:txBody>
      </p:sp>
      <p:sp>
        <p:nvSpPr>
          <p:cNvPr id="8" name="TextBox 7"/>
          <p:cNvSpPr txBox="1"/>
          <p:nvPr/>
        </p:nvSpPr>
        <p:spPr>
          <a:xfrm>
            <a:off x="5520267" y="2741600"/>
            <a:ext cx="3403600" cy="369332"/>
          </a:xfrm>
          <a:prstGeom prst="rect">
            <a:avLst/>
          </a:prstGeom>
          <a:noFill/>
        </p:spPr>
        <p:txBody>
          <a:bodyPr wrap="square" rtlCol="0">
            <a:spAutoFit/>
          </a:bodyPr>
          <a:lstStyle/>
          <a:p>
            <a:r>
              <a:rPr lang="en-US" b="1" dirty="0" smtClean="0">
                <a:solidFill>
                  <a:srgbClr val="FF0000"/>
                </a:solidFill>
              </a:rPr>
              <a:t>Three different model scenarios</a:t>
            </a:r>
            <a:endParaRPr lang="en-US" b="1" dirty="0">
              <a:solidFill>
                <a:srgbClr val="FF0000"/>
              </a:solidFill>
            </a:endParaRPr>
          </a:p>
        </p:txBody>
      </p:sp>
      <p:cxnSp>
        <p:nvCxnSpPr>
          <p:cNvPr id="10" name="Straight Arrow Connector 9"/>
          <p:cNvCxnSpPr>
            <a:stCxn id="8" idx="1"/>
          </p:cNvCxnSpPr>
          <p:nvPr/>
        </p:nvCxnSpPr>
        <p:spPr>
          <a:xfrm flipH="1" flipV="1">
            <a:off x="4267200" y="2455333"/>
            <a:ext cx="1253067" cy="47093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5146674" y="4449339"/>
            <a:ext cx="2371725" cy="830997"/>
          </a:xfrm>
          <a:prstGeom prst="rect">
            <a:avLst/>
          </a:prstGeom>
          <a:solidFill>
            <a:schemeClr val="bg1"/>
          </a:solidFill>
        </p:spPr>
        <p:txBody>
          <a:bodyPr wrap="square" rtlCol="0">
            <a:spAutoFit/>
          </a:bodyPr>
          <a:lstStyle/>
          <a:p>
            <a:r>
              <a:rPr lang="en-US" sz="1600" b="1" dirty="0" smtClean="0">
                <a:solidFill>
                  <a:srgbClr val="FF0000"/>
                </a:solidFill>
              </a:rPr>
              <a:t>40-70% increase by mid-century, much due to increased humidity </a:t>
            </a:r>
            <a:endParaRPr lang="en-US" sz="1600" b="1" dirty="0">
              <a:solidFill>
                <a:srgbClr val="FF0000"/>
              </a:solidFill>
            </a:endParaRPr>
          </a:p>
        </p:txBody>
      </p:sp>
      <p:cxnSp>
        <p:nvCxnSpPr>
          <p:cNvPr id="13" name="Straight Arrow Connector 12"/>
          <p:cNvCxnSpPr>
            <a:stCxn id="11" idx="3"/>
          </p:cNvCxnSpPr>
          <p:nvPr/>
        </p:nvCxnSpPr>
        <p:spPr>
          <a:xfrm>
            <a:off x="7518399" y="4864838"/>
            <a:ext cx="524934"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40772521"/>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739059"/>
            <a:ext cx="9144000" cy="1143000"/>
          </a:xfrm>
        </p:spPr>
        <p:txBody>
          <a:bodyPr/>
          <a:lstStyle/>
          <a:p>
            <a:pPr algn="ctr">
              <a:defRPr/>
            </a:pPr>
            <a:r>
              <a:rPr lang="en-US" dirty="0" smtClean="0"/>
              <a:t>Take-Away Messages</a:t>
            </a:r>
            <a:endParaRPr lang="en-US" b="1" dirty="0"/>
          </a:p>
        </p:txBody>
      </p:sp>
      <p:sp>
        <p:nvSpPr>
          <p:cNvPr id="7" name="Content Placeholder 6"/>
          <p:cNvSpPr>
            <a:spLocks noGrp="1"/>
          </p:cNvSpPr>
          <p:nvPr>
            <p:ph idx="1"/>
          </p:nvPr>
        </p:nvSpPr>
        <p:spPr>
          <a:xfrm>
            <a:off x="258570" y="2082800"/>
            <a:ext cx="8682230" cy="4775200"/>
          </a:xfrm>
        </p:spPr>
        <p:txBody>
          <a:bodyPr>
            <a:normAutofit fontScale="85000" lnSpcReduction="20000"/>
          </a:bodyPr>
          <a:lstStyle/>
          <a:p>
            <a:pPr>
              <a:buFont typeface="Wingdings" pitchFamily="-112" charset="2"/>
              <a:buChar char=""/>
              <a:defRPr/>
            </a:pPr>
            <a:r>
              <a:rPr lang="en-US" sz="2800" dirty="0" smtClean="0">
                <a:solidFill>
                  <a:schemeClr val="accent6">
                    <a:lumMod val="75000"/>
                  </a:schemeClr>
                </a:solidFill>
              </a:rPr>
              <a:t>Temperature trends in NE Illinois generall</a:t>
            </a:r>
            <a:r>
              <a:rPr lang="en-US" dirty="0" smtClean="0">
                <a:solidFill>
                  <a:schemeClr val="accent6">
                    <a:lumMod val="75000"/>
                  </a:schemeClr>
                </a:solidFill>
              </a:rPr>
              <a:t>y follow global trends with sustained rapid increases since 1970</a:t>
            </a:r>
          </a:p>
          <a:p>
            <a:pPr>
              <a:buFont typeface="Wingdings" pitchFamily="-112" charset="2"/>
              <a:buChar char=""/>
              <a:defRPr/>
            </a:pPr>
            <a:r>
              <a:rPr lang="en-US" dirty="0" smtClean="0">
                <a:solidFill>
                  <a:srgbClr val="708F24"/>
                </a:solidFill>
              </a:rPr>
              <a:t>Global climate models well calibrated on the early 20</a:t>
            </a:r>
            <a:r>
              <a:rPr lang="en-US" baseline="30000" dirty="0" smtClean="0">
                <a:solidFill>
                  <a:srgbClr val="708F24"/>
                </a:solidFill>
              </a:rPr>
              <a:t>th</a:t>
            </a:r>
            <a:r>
              <a:rPr lang="en-US" dirty="0" smtClean="0">
                <a:solidFill>
                  <a:srgbClr val="708F24"/>
                </a:solidFill>
              </a:rPr>
              <a:t> C cannot explain recent global temperature increases without including human effects</a:t>
            </a:r>
          </a:p>
          <a:p>
            <a:pPr>
              <a:buFont typeface="Wingdings" pitchFamily="-112" charset="2"/>
              <a:buChar char=""/>
              <a:defRPr/>
            </a:pPr>
            <a:r>
              <a:rPr lang="en-US" dirty="0" smtClean="0">
                <a:solidFill>
                  <a:srgbClr val="E46C0A"/>
                </a:solidFill>
              </a:rPr>
              <a:t>Mean temperatures will continue to increase over the current century</a:t>
            </a:r>
          </a:p>
          <a:p>
            <a:pPr>
              <a:buFont typeface="Wingdings" pitchFamily="-112" charset="2"/>
              <a:buChar char=""/>
              <a:defRPr/>
            </a:pPr>
            <a:r>
              <a:rPr lang="en-US" sz="2800" dirty="0" smtClean="0">
                <a:solidFill>
                  <a:srgbClr val="708F24"/>
                </a:solidFill>
              </a:rPr>
              <a:t>Year</a:t>
            </a:r>
            <a:r>
              <a:rPr lang="en-US" sz="2800" dirty="0" smtClean="0">
                <a:solidFill>
                  <a:srgbClr val="708F24"/>
                </a:solidFill>
              </a:rPr>
              <a:t>-to-year changes in summer precipitation will increase</a:t>
            </a:r>
          </a:p>
          <a:p>
            <a:pPr>
              <a:buFont typeface="Wingdings" pitchFamily="-112" charset="2"/>
              <a:buChar char=""/>
              <a:defRPr/>
            </a:pPr>
            <a:r>
              <a:rPr lang="en-US" dirty="0" smtClean="0">
                <a:solidFill>
                  <a:srgbClr val="E46C0A"/>
                </a:solidFill>
              </a:rPr>
              <a:t>This will lead to higher year-to-year changes in temperature</a:t>
            </a:r>
          </a:p>
          <a:p>
            <a:pPr>
              <a:buFont typeface="Wingdings" pitchFamily="-112" charset="2"/>
              <a:buChar char=""/>
              <a:defRPr/>
            </a:pPr>
            <a:r>
              <a:rPr lang="en-US" dirty="0" smtClean="0">
                <a:solidFill>
                  <a:srgbClr val="708F24"/>
                </a:solidFill>
              </a:rPr>
              <a:t>More </a:t>
            </a:r>
            <a:r>
              <a:rPr lang="en-US" dirty="0" smtClean="0">
                <a:solidFill>
                  <a:srgbClr val="708F24"/>
                </a:solidFill>
              </a:rPr>
              <a:t>intense rain events will lead to more flooding events (and possibly more lightning, strong winds, my speculation</a:t>
            </a:r>
            <a:r>
              <a:rPr lang="en-US" dirty="0" smtClean="0">
                <a:solidFill>
                  <a:srgbClr val="708F24"/>
                </a:solidFill>
              </a:rPr>
              <a:t>)</a:t>
            </a:r>
          </a:p>
          <a:p>
            <a:pPr>
              <a:buFont typeface="Wingdings" pitchFamily="-112" charset="2"/>
              <a:buChar char=""/>
              <a:defRPr/>
            </a:pPr>
            <a:r>
              <a:rPr lang="en-US" sz="2800" dirty="0" smtClean="0">
                <a:solidFill>
                  <a:srgbClr val="E46C0A"/>
                </a:solidFill>
              </a:rPr>
              <a:t>NE Illinois will experience a seasonal shift and overall decrease in building energy use (absent advances in building design)</a:t>
            </a:r>
            <a:endParaRPr lang="en-US" sz="2800" dirty="0">
              <a:solidFill>
                <a:srgbClr val="E46C0A"/>
              </a:solidFill>
            </a:endParaRPr>
          </a:p>
        </p:txBody>
      </p:sp>
    </p:spTree>
    <p:extLst>
      <p:ext uri="{BB962C8B-B14F-4D97-AF65-F5344CB8AC3E}">
        <p14:creationId xmlns:p14="http://schemas.microsoft.com/office/powerpoint/2010/main" val="3482779047"/>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219200"/>
            <a:ext cx="4368799" cy="931862"/>
          </a:xfrm>
        </p:spPr>
        <p:txBody>
          <a:bodyPr>
            <a:normAutofit fontScale="90000"/>
          </a:bodyPr>
          <a:lstStyle/>
          <a:p>
            <a:pPr algn="ctr"/>
            <a:r>
              <a:rPr lang="en-US" sz="3200" dirty="0" smtClean="0"/>
              <a:t>For More Information:</a:t>
            </a:r>
            <a:endParaRPr lang="en-US" sz="3200" dirty="0"/>
          </a:p>
        </p:txBody>
      </p:sp>
      <p:sp>
        <p:nvSpPr>
          <p:cNvPr id="3" name="Content Placeholder 2"/>
          <p:cNvSpPr>
            <a:spLocks noGrp="1"/>
          </p:cNvSpPr>
          <p:nvPr>
            <p:ph idx="1"/>
          </p:nvPr>
        </p:nvSpPr>
        <p:spPr>
          <a:xfrm>
            <a:off x="1" y="2527301"/>
            <a:ext cx="8877299" cy="4330699"/>
          </a:xfrm>
        </p:spPr>
        <p:txBody>
          <a:bodyPr>
            <a:normAutofit/>
          </a:bodyPr>
          <a:lstStyle/>
          <a:p>
            <a:endParaRPr lang="en-US" dirty="0" smtClean="0"/>
          </a:p>
          <a:p>
            <a:pPr algn="ctr"/>
            <a:r>
              <a:rPr lang="en-US" sz="2400" b="1" dirty="0" smtClean="0">
                <a:solidFill>
                  <a:srgbClr val="708F24"/>
                </a:solidFill>
              </a:rPr>
              <a:t>Climate Science Program</a:t>
            </a:r>
          </a:p>
          <a:p>
            <a:pPr algn="ctr"/>
            <a:r>
              <a:rPr lang="en-US" sz="2400" b="1" dirty="0" smtClean="0">
                <a:solidFill>
                  <a:srgbClr val="708F24"/>
                </a:solidFill>
              </a:rPr>
              <a:t>Iowa State University</a:t>
            </a:r>
          </a:p>
          <a:p>
            <a:pPr algn="ctr"/>
            <a:r>
              <a:rPr lang="en-US" sz="2000" dirty="0" smtClean="0">
                <a:hlinkClick r:id="rId2"/>
              </a:rPr>
              <a:t>http://climate.engineering.iastate.edu/</a:t>
            </a:r>
            <a:endParaRPr lang="en-US" sz="2000" dirty="0" smtClean="0"/>
          </a:p>
          <a:p>
            <a:pPr algn="ctr"/>
            <a:r>
              <a:rPr lang="en-US" sz="2000" dirty="0">
                <a:solidFill>
                  <a:srgbClr val="3C4DE1"/>
                </a:solidFill>
              </a:rPr>
              <a:t>http://</a:t>
            </a:r>
            <a:r>
              <a:rPr lang="en-US" sz="2000" dirty="0" err="1">
                <a:solidFill>
                  <a:srgbClr val="3C4DE1"/>
                </a:solidFill>
              </a:rPr>
              <a:t>www.meteor.iastate.edu</a:t>
            </a:r>
            <a:r>
              <a:rPr lang="en-US" sz="2000" dirty="0">
                <a:solidFill>
                  <a:srgbClr val="3C4DE1"/>
                </a:solidFill>
              </a:rPr>
              <a:t>/faculty/</a:t>
            </a:r>
            <a:r>
              <a:rPr lang="en-US" sz="2000" dirty="0" err="1">
                <a:solidFill>
                  <a:srgbClr val="3C4DE1"/>
                </a:solidFill>
              </a:rPr>
              <a:t>takle</a:t>
            </a:r>
            <a:r>
              <a:rPr lang="en-US" sz="2000" dirty="0">
                <a:solidFill>
                  <a:srgbClr val="3C4DE1"/>
                </a:solidFill>
              </a:rPr>
              <a:t>/</a:t>
            </a:r>
            <a:endParaRPr lang="en-US" sz="2000" dirty="0" smtClean="0">
              <a:solidFill>
                <a:srgbClr val="3C4DE1"/>
              </a:solidFill>
            </a:endParaRPr>
          </a:p>
          <a:p>
            <a:pPr algn="ctr"/>
            <a:r>
              <a:rPr lang="en-US" sz="2000" dirty="0" err="1" smtClean="0">
                <a:solidFill>
                  <a:srgbClr val="FF0000"/>
                </a:solidFill>
              </a:rPr>
              <a:t>gstakle@iastate.edu</a:t>
            </a:r>
            <a:endParaRPr lang="en-US" sz="2000" dirty="0" smtClean="0">
              <a:solidFill>
                <a:srgbClr val="FF0000"/>
              </a:solidFill>
            </a:endParaRPr>
          </a:p>
          <a:p>
            <a:pPr algn="ctr"/>
            <a:endParaRPr lang="en-US" sz="2400" b="1" dirty="0" smtClean="0">
              <a:solidFill>
                <a:srgbClr val="708F24"/>
              </a:solidFill>
            </a:endParaRPr>
          </a:p>
          <a:p>
            <a:endParaRPr lang="en-US" dirty="0"/>
          </a:p>
        </p:txBody>
      </p:sp>
      <p:sp>
        <p:nvSpPr>
          <p:cNvPr id="4" name="TextBox 3"/>
          <p:cNvSpPr txBox="1"/>
          <p:nvPr/>
        </p:nvSpPr>
        <p:spPr>
          <a:xfrm>
            <a:off x="2302933" y="5401734"/>
            <a:ext cx="4475354" cy="1200329"/>
          </a:xfrm>
          <a:prstGeom prst="rect">
            <a:avLst/>
          </a:prstGeom>
          <a:noFill/>
        </p:spPr>
        <p:txBody>
          <a:bodyPr wrap="none" rtlCol="0">
            <a:spAutoFit/>
          </a:bodyPr>
          <a:lstStyle/>
          <a:p>
            <a:r>
              <a:rPr lang="en-US" sz="7200" b="1" dirty="0" smtClean="0">
                <a:solidFill>
                  <a:srgbClr val="FF0000"/>
                </a:solidFill>
              </a:rPr>
              <a:t>Questions?</a:t>
            </a:r>
            <a:endParaRPr lang="en-US" sz="7200" b="1" dirty="0">
              <a:solidFill>
                <a:srgbClr val="FF0000"/>
              </a:solidFill>
            </a:endParaRPr>
          </a:p>
        </p:txBody>
      </p:sp>
    </p:spTree>
    <p:extLst>
      <p:ext uri="{BB962C8B-B14F-4D97-AF65-F5344CB8AC3E}">
        <p14:creationId xmlns:p14="http://schemas.microsoft.com/office/powerpoint/2010/main" val="47959852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n indicators.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66282"/>
            <a:ext cx="9137164" cy="5577417"/>
          </a:xfrm>
          <a:prstGeom prst="rect">
            <a:avLst/>
          </a:prstGeom>
        </p:spPr>
      </p:pic>
      <p:sp>
        <p:nvSpPr>
          <p:cNvPr id="4" name="TextBox 3"/>
          <p:cNvSpPr txBox="1"/>
          <p:nvPr/>
        </p:nvSpPr>
        <p:spPr>
          <a:xfrm>
            <a:off x="304800" y="6550223"/>
            <a:ext cx="2832100" cy="307777"/>
          </a:xfrm>
          <a:prstGeom prst="rect">
            <a:avLst/>
          </a:prstGeom>
          <a:noFill/>
        </p:spPr>
        <p:txBody>
          <a:bodyPr wrap="square" rtlCol="0">
            <a:spAutoFit/>
          </a:bodyPr>
          <a:lstStyle/>
          <a:p>
            <a:r>
              <a:rPr lang="en-US" sz="1400" dirty="0" smtClean="0"/>
              <a:t>2014 National Climate Assessment</a:t>
            </a:r>
            <a:endParaRPr lang="en-US" sz="1400" dirty="0"/>
          </a:p>
        </p:txBody>
      </p:sp>
    </p:spTree>
    <p:extLst>
      <p:ext uri="{BB962C8B-B14F-4D97-AF65-F5344CB8AC3E}">
        <p14:creationId xmlns:p14="http://schemas.microsoft.com/office/powerpoint/2010/main" val="273109449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S temp change.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133" y="1612900"/>
            <a:ext cx="8204200" cy="5245100"/>
          </a:xfrm>
          <a:prstGeom prst="rect">
            <a:avLst/>
          </a:prstGeom>
        </p:spPr>
      </p:pic>
      <p:sp>
        <p:nvSpPr>
          <p:cNvPr id="3" name="TextBox 2"/>
          <p:cNvSpPr txBox="1"/>
          <p:nvPr/>
        </p:nvSpPr>
        <p:spPr>
          <a:xfrm>
            <a:off x="304800" y="6550223"/>
            <a:ext cx="2832100" cy="307777"/>
          </a:xfrm>
          <a:prstGeom prst="rect">
            <a:avLst/>
          </a:prstGeom>
          <a:noFill/>
        </p:spPr>
        <p:txBody>
          <a:bodyPr wrap="square" rtlCol="0">
            <a:spAutoFit/>
          </a:bodyPr>
          <a:lstStyle/>
          <a:p>
            <a:r>
              <a:rPr lang="en-US" sz="1400" dirty="0" smtClean="0"/>
              <a:t>2014 National Climate Assessment</a:t>
            </a:r>
            <a:endParaRPr lang="en-US" sz="1400" dirty="0"/>
          </a:p>
        </p:txBody>
      </p:sp>
    </p:spTree>
    <p:extLst>
      <p:ext uri="{BB962C8B-B14F-4D97-AF65-F5344CB8AC3E}">
        <p14:creationId xmlns:p14="http://schemas.microsoft.com/office/powerpoint/2010/main" val="321030869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3056657284"/>
              </p:ext>
            </p:extLst>
          </p:nvPr>
        </p:nvGraphicFramePr>
        <p:xfrm>
          <a:off x="0" y="1083732"/>
          <a:ext cx="9144000" cy="5503335"/>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angle 1"/>
          <p:cNvSpPr/>
          <p:nvPr/>
        </p:nvSpPr>
        <p:spPr>
          <a:xfrm>
            <a:off x="0" y="6573333"/>
            <a:ext cx="5672667" cy="307777"/>
          </a:xfrm>
          <a:prstGeom prst="rect">
            <a:avLst/>
          </a:prstGeom>
        </p:spPr>
        <p:txBody>
          <a:bodyPr wrap="square">
            <a:spAutoFit/>
          </a:bodyPr>
          <a:lstStyle/>
          <a:p>
            <a:r>
              <a:rPr lang="en-US" sz="1400" u="sng" dirty="0">
                <a:hlinkClick r:id="rId3"/>
              </a:rPr>
              <a:t>http://www.ncdc.noaa.gov/temp-and-precip/time-series/</a:t>
            </a:r>
            <a:endParaRPr lang="en-US" sz="1400" dirty="0"/>
          </a:p>
        </p:txBody>
      </p:sp>
      <p:pic>
        <p:nvPicPr>
          <p:cNvPr id="5" name="Picture 4" descr="Illinois CRs.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68401"/>
            <a:ext cx="1520738" cy="2218267"/>
          </a:xfrm>
          <a:prstGeom prst="rect">
            <a:avLst/>
          </a:prstGeom>
        </p:spPr>
      </p:pic>
      <p:sp>
        <p:nvSpPr>
          <p:cNvPr id="6" name="Oval 5"/>
          <p:cNvSpPr/>
          <p:nvPr/>
        </p:nvSpPr>
        <p:spPr>
          <a:xfrm>
            <a:off x="660400" y="1540931"/>
            <a:ext cx="626534" cy="592666"/>
          </a:xfrm>
          <a:prstGeom prst="ellipse">
            <a:avLst/>
          </a:prstGeom>
          <a:noFill/>
          <a:ln w="5715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85951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3441602412"/>
              </p:ext>
            </p:extLst>
          </p:nvPr>
        </p:nvGraphicFramePr>
        <p:xfrm>
          <a:off x="0" y="1083732"/>
          <a:ext cx="9144000" cy="5503335"/>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angle 1"/>
          <p:cNvSpPr/>
          <p:nvPr/>
        </p:nvSpPr>
        <p:spPr>
          <a:xfrm>
            <a:off x="0" y="6573333"/>
            <a:ext cx="5672667" cy="307777"/>
          </a:xfrm>
          <a:prstGeom prst="rect">
            <a:avLst/>
          </a:prstGeom>
        </p:spPr>
        <p:txBody>
          <a:bodyPr wrap="square">
            <a:spAutoFit/>
          </a:bodyPr>
          <a:lstStyle/>
          <a:p>
            <a:r>
              <a:rPr lang="en-US" sz="1400" u="sng" dirty="0">
                <a:hlinkClick r:id="rId3"/>
              </a:rPr>
              <a:t>http://www.ncdc.noaa.gov/temp-and-precip/time-series/</a:t>
            </a:r>
            <a:endParaRPr lang="en-US" sz="1400" dirty="0"/>
          </a:p>
        </p:txBody>
      </p:sp>
      <p:pic>
        <p:nvPicPr>
          <p:cNvPr id="5" name="Picture 4" descr="Illinois CRs.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68401"/>
            <a:ext cx="1520738" cy="2218267"/>
          </a:xfrm>
          <a:prstGeom prst="rect">
            <a:avLst/>
          </a:prstGeom>
        </p:spPr>
      </p:pic>
      <p:sp>
        <p:nvSpPr>
          <p:cNvPr id="6" name="Oval 5"/>
          <p:cNvSpPr/>
          <p:nvPr/>
        </p:nvSpPr>
        <p:spPr>
          <a:xfrm>
            <a:off x="660400" y="1540931"/>
            <a:ext cx="626534" cy="592666"/>
          </a:xfrm>
          <a:prstGeom prst="ellipse">
            <a:avLst/>
          </a:prstGeom>
          <a:noFill/>
          <a:ln w="5715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p:nvPr/>
        </p:nvCxnSpPr>
        <p:spPr>
          <a:xfrm flipV="1">
            <a:off x="1151467" y="3606800"/>
            <a:ext cx="4097866" cy="1049867"/>
          </a:xfrm>
          <a:prstGeom prst="line">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5249333" y="3606800"/>
            <a:ext cx="1032934" cy="1295400"/>
          </a:xfrm>
          <a:prstGeom prst="line">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6282267" y="3048000"/>
            <a:ext cx="2201333" cy="1854200"/>
          </a:xfrm>
          <a:prstGeom prst="line">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918414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3648245849"/>
              </p:ext>
            </p:extLst>
          </p:nvPr>
        </p:nvGraphicFramePr>
        <p:xfrm>
          <a:off x="0" y="1134533"/>
          <a:ext cx="9144000" cy="5689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1928586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2510</TotalTime>
  <Words>1029</Words>
  <Application>Microsoft Macintosh PowerPoint</Application>
  <PresentationFormat>On-screen Show (4:3)</PresentationFormat>
  <Paragraphs>184</Paragraphs>
  <Slides>42</Slides>
  <Notes>7</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PowerPoint Presentation</vt:lpstr>
      <vt:lpstr>Global Climate Change  and Its Impact on the US Midwest</vt:lpstr>
      <vt:lpstr>Global CO2 and  Mean Temperature</vt:lpstr>
      <vt:lpstr>Global CO2 and  Mean Temperature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Mean Summer (JJA) Dew-Point Temperatures for Des Moines, IA</vt:lpstr>
      <vt:lpstr>Conditions today are unusual in the context of the last 2,000 years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Extreme weather events become more common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Projected Energy Changes, Chicago</vt:lpstr>
      <vt:lpstr>Take-Away Messages</vt:lpstr>
      <vt:lpstr>For More Information:</vt:lpstr>
    </vt:vector>
  </TitlesOfParts>
  <Company>Iowa State University - ECM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ECM Staff</dc:creator>
  <cp:lastModifiedBy>Gene Takle</cp:lastModifiedBy>
  <cp:revision>112</cp:revision>
  <dcterms:created xsi:type="dcterms:W3CDTF">2010-08-25T22:49:17Z</dcterms:created>
  <dcterms:modified xsi:type="dcterms:W3CDTF">2013-04-15T06:47:13Z</dcterms:modified>
</cp:coreProperties>
</file>